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9" r:id="rId4"/>
    <p:sldId id="295" r:id="rId5"/>
    <p:sldId id="296" r:id="rId6"/>
    <p:sldId id="300" r:id="rId7"/>
    <p:sldId id="303" r:id="rId8"/>
    <p:sldId id="297" r:id="rId9"/>
    <p:sldId id="307" r:id="rId10"/>
    <p:sldId id="291" r:id="rId11"/>
    <p:sldId id="305" r:id="rId12"/>
    <p:sldId id="3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joroge, Grace" initials="NG" lastIdx="1" clrIdx="0">
    <p:extLst>
      <p:ext uri="{19B8F6BF-5375-455C-9EA6-DF929625EA0E}">
        <p15:presenceInfo xmlns:p15="http://schemas.microsoft.com/office/powerpoint/2012/main" userId="Njoroge, Grace" providerId="None"/>
      </p:ext>
    </p:extLst>
  </p:cmAuthor>
  <p:cmAuthor id="2" name="Leteipan, Nashipae" initials="LN" lastIdx="0" clrIdx="1">
    <p:extLst>
      <p:ext uri="{19B8F6BF-5375-455C-9EA6-DF929625EA0E}">
        <p15:presenceInfo xmlns:p15="http://schemas.microsoft.com/office/powerpoint/2012/main" userId="S-1-5-21-1547648643-208559535-709122288-14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4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34" autoAdjust="0"/>
  </p:normalViewPr>
  <p:slideViewPr>
    <p:cSldViewPr snapToGrid="0">
      <p:cViewPr varScale="1">
        <p:scale>
          <a:sx n="53" d="100"/>
          <a:sy n="53" d="100"/>
        </p:scale>
        <p:origin x="56"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7AA2A-13E4-4FDC-A70F-4A26EAADA0BF}" type="datetimeFigureOut">
              <a:rPr lang="en-GB" smtClean="0"/>
              <a:t>19/08/2019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D0AAC-36AA-4DCE-ACFD-38E5538E9136}" type="slidenum">
              <a:rPr lang="en-GB" smtClean="0"/>
              <a:t>‹#›</a:t>
            </a:fld>
            <a:endParaRPr lang="en-GB"/>
          </a:p>
        </p:txBody>
      </p:sp>
    </p:spTree>
    <p:extLst>
      <p:ext uri="{BB962C8B-B14F-4D97-AF65-F5344CB8AC3E}">
        <p14:creationId xmlns:p14="http://schemas.microsoft.com/office/powerpoint/2010/main" val="390219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0D0AAC-36AA-4DCE-ACFD-38E5538E9136}" type="slidenum">
              <a:rPr lang="en-GB" smtClean="0"/>
              <a:t>1</a:t>
            </a:fld>
            <a:endParaRPr lang="en-GB"/>
          </a:p>
        </p:txBody>
      </p:sp>
    </p:spTree>
    <p:extLst>
      <p:ext uri="{BB962C8B-B14F-4D97-AF65-F5344CB8AC3E}">
        <p14:creationId xmlns:p14="http://schemas.microsoft.com/office/powerpoint/2010/main" val="305906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0D0AAC-36AA-4DCE-ACFD-38E5538E9136}" type="slidenum">
              <a:rPr lang="en-GB" smtClean="0"/>
              <a:t>2</a:t>
            </a:fld>
            <a:endParaRPr lang="en-GB"/>
          </a:p>
        </p:txBody>
      </p:sp>
    </p:spTree>
    <p:extLst>
      <p:ext uri="{BB962C8B-B14F-4D97-AF65-F5344CB8AC3E}">
        <p14:creationId xmlns:p14="http://schemas.microsoft.com/office/powerpoint/2010/main" val="100703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0D0AAC-36AA-4DCE-ACFD-38E5538E9136}" type="slidenum">
              <a:rPr lang="en-GB" smtClean="0"/>
              <a:t>3</a:t>
            </a:fld>
            <a:endParaRPr lang="en-GB"/>
          </a:p>
        </p:txBody>
      </p:sp>
    </p:spTree>
    <p:extLst>
      <p:ext uri="{BB962C8B-B14F-4D97-AF65-F5344CB8AC3E}">
        <p14:creationId xmlns:p14="http://schemas.microsoft.com/office/powerpoint/2010/main" val="321938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0D0AAC-36AA-4DCE-ACFD-38E5538E9136}" type="slidenum">
              <a:rPr lang="en-GB" smtClean="0"/>
              <a:t>5</a:t>
            </a:fld>
            <a:endParaRPr lang="en-GB"/>
          </a:p>
        </p:txBody>
      </p:sp>
    </p:spTree>
    <p:extLst>
      <p:ext uri="{BB962C8B-B14F-4D97-AF65-F5344CB8AC3E}">
        <p14:creationId xmlns:p14="http://schemas.microsoft.com/office/powerpoint/2010/main" val="12664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0D0AAC-36AA-4DCE-ACFD-38E5538E9136}" type="slidenum">
              <a:rPr lang="en-GB" smtClean="0"/>
              <a:t>7</a:t>
            </a:fld>
            <a:endParaRPr lang="en-GB"/>
          </a:p>
        </p:txBody>
      </p:sp>
    </p:spTree>
    <p:extLst>
      <p:ext uri="{BB962C8B-B14F-4D97-AF65-F5344CB8AC3E}">
        <p14:creationId xmlns:p14="http://schemas.microsoft.com/office/powerpoint/2010/main" val="1343491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0D0AAC-36AA-4DCE-ACFD-38E5538E9136}" type="slidenum">
              <a:rPr lang="en-GB" smtClean="0"/>
              <a:t>10</a:t>
            </a:fld>
            <a:endParaRPr lang="en-GB"/>
          </a:p>
        </p:txBody>
      </p:sp>
    </p:spTree>
    <p:extLst>
      <p:ext uri="{BB962C8B-B14F-4D97-AF65-F5344CB8AC3E}">
        <p14:creationId xmlns:p14="http://schemas.microsoft.com/office/powerpoint/2010/main" val="2191666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856" cy="6858000"/>
          </a:xfrm>
          <a:prstGeom prst="rect">
            <a:avLst/>
          </a:prstGeom>
        </p:spPr>
      </p:pic>
      <p:sp>
        <p:nvSpPr>
          <p:cNvPr id="2" name="Title 1"/>
          <p:cNvSpPr>
            <a:spLocks noGrp="1"/>
          </p:cNvSpPr>
          <p:nvPr>
            <p:ph type="ctrTitle"/>
          </p:nvPr>
        </p:nvSpPr>
        <p:spPr>
          <a:xfrm>
            <a:off x="1524000" y="1497105"/>
            <a:ext cx="9144000" cy="2012857"/>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580094"/>
            <a:ext cx="2743200" cy="141381"/>
          </a:xfrm>
        </p:spPr>
        <p:txBody>
          <a:bodyPr/>
          <a:lstStyle/>
          <a:p>
            <a:fld id="{798C3736-A562-4A47-96BA-83C7569AE50E}" type="datetimeFigureOut">
              <a:rPr lang="en-GB" smtClean="0"/>
              <a:t>19/08/2019</a:t>
            </a:fld>
            <a:endParaRPr lang="en-GB"/>
          </a:p>
        </p:txBody>
      </p:sp>
      <p:sp>
        <p:nvSpPr>
          <p:cNvPr id="5" name="Footer Placeholder 4"/>
          <p:cNvSpPr>
            <a:spLocks noGrp="1"/>
          </p:cNvSpPr>
          <p:nvPr>
            <p:ph type="ftr" sz="quarter" idx="11"/>
          </p:nvPr>
        </p:nvSpPr>
        <p:spPr>
          <a:xfrm>
            <a:off x="4038600" y="6580094"/>
            <a:ext cx="4114800" cy="141381"/>
          </a:xfrm>
        </p:spPr>
        <p:txBody>
          <a:bodyPr/>
          <a:lstStyle/>
          <a:p>
            <a:endParaRPr lang="en-GB" dirty="0"/>
          </a:p>
        </p:txBody>
      </p:sp>
      <p:sp>
        <p:nvSpPr>
          <p:cNvPr id="6" name="Slide Number Placeholder 5"/>
          <p:cNvSpPr>
            <a:spLocks noGrp="1"/>
          </p:cNvSpPr>
          <p:nvPr>
            <p:ph type="sldNum" sz="quarter" idx="12"/>
          </p:nvPr>
        </p:nvSpPr>
        <p:spPr>
          <a:xfrm>
            <a:off x="8610600" y="6580094"/>
            <a:ext cx="2743200" cy="141381"/>
          </a:xfrm>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32615376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C3736-A562-4A47-96BA-83C7569AE50E}" type="datetimeFigureOut">
              <a:rPr lang="en-GB" smtClean="0"/>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5499201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11623"/>
            <a:ext cx="2628900" cy="506534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111623"/>
            <a:ext cx="7734300" cy="5065339"/>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98C3736-A562-4A47-96BA-83C7569AE50E}" type="datetimeFigureOut">
              <a:rPr lang="en-GB" smtClean="0"/>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41437651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C3736-A562-4A47-96BA-83C7569AE50E}" type="datetimeFigureOut">
              <a:rPr lang="en-GB" smtClean="0"/>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29630921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8C3736-A562-4A47-96BA-83C7569AE50E}" type="datetimeFigureOut">
              <a:rPr lang="en-GB" smtClean="0"/>
              <a:t>19/08/2019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18382846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8C3736-A562-4A47-96BA-83C7569AE50E}" type="datetimeFigureOut">
              <a:rPr lang="en-GB" smtClean="0"/>
              <a:t>19/08/2019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40411958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59224"/>
            <a:ext cx="10515600" cy="731464"/>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8C3736-A562-4A47-96BA-83C7569AE50E}" type="datetimeFigureOut">
              <a:rPr lang="en-GB" smtClean="0"/>
              <a:t>19/08/2019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1654098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8C3736-A562-4A47-96BA-83C7569AE50E}" type="datetimeFigureOut">
              <a:rPr lang="en-GB" smtClean="0"/>
              <a:t>19/08/2019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1326603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C3736-A562-4A47-96BA-83C7569AE50E}" type="datetimeFigureOut">
              <a:rPr lang="en-GB" smtClean="0"/>
              <a:t>19/08/2019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16267669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C3736-A562-4A47-96BA-83C7569AE50E}" type="datetimeFigureOut">
              <a:rPr lang="en-GB" smtClean="0"/>
              <a:t>19/08/2019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23501872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C3736-A562-4A47-96BA-83C7569AE50E}" type="datetimeFigureOut">
              <a:rPr lang="en-GB" smtClean="0"/>
              <a:t>19/08/2019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6AA99-5481-4E4A-B561-2D4802BA5763}" type="slidenum">
              <a:rPr lang="en-GB" smtClean="0"/>
              <a:t>‹#›</a:t>
            </a:fld>
            <a:endParaRPr lang="en-GB"/>
          </a:p>
        </p:txBody>
      </p:sp>
    </p:spTree>
    <p:extLst>
      <p:ext uri="{BB962C8B-B14F-4D97-AF65-F5344CB8AC3E}">
        <p14:creationId xmlns:p14="http://schemas.microsoft.com/office/powerpoint/2010/main" val="28864573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8668" cy="6858000"/>
          </a:xfrm>
          <a:prstGeom prst="rect">
            <a:avLst/>
          </a:prstGeom>
        </p:spPr>
      </p:pic>
      <p:sp>
        <p:nvSpPr>
          <p:cNvPr id="2" name="Title Placeholder 1"/>
          <p:cNvSpPr>
            <a:spLocks noGrp="1"/>
          </p:cNvSpPr>
          <p:nvPr>
            <p:ph type="title"/>
          </p:nvPr>
        </p:nvSpPr>
        <p:spPr>
          <a:xfrm>
            <a:off x="838200" y="1010591"/>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2563905"/>
            <a:ext cx="10515600" cy="36130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C3736-A562-4A47-96BA-83C7569AE50E}" type="datetimeFigureOut">
              <a:rPr lang="en-GB" smtClean="0"/>
              <a:t>19/08/2019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6AA99-5481-4E4A-B561-2D4802BA5763}" type="slidenum">
              <a:rPr lang="en-GB" smtClean="0"/>
              <a:t>‹#›</a:t>
            </a:fld>
            <a:endParaRPr lang="en-GB"/>
          </a:p>
        </p:txBody>
      </p:sp>
    </p:spTree>
    <p:extLst>
      <p:ext uri="{BB962C8B-B14F-4D97-AF65-F5344CB8AC3E}">
        <p14:creationId xmlns:p14="http://schemas.microsoft.com/office/powerpoint/2010/main" val="151999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www.mbelenabiz.go.ke/" TargetMode="External"/><Relationship Id="rId3" Type="http://schemas.openxmlformats.org/officeDocument/2006/relationships/image" Target="../media/image26.png"/><Relationship Id="rId7" Type="http://schemas.openxmlformats.org/officeDocument/2006/relationships/hyperlink" Target="mailto:info@mbelenabiz.go.ke" TargetMode="Externa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mailto:info@mbelenabiz.go.ke" TargetMode="External"/><Relationship Id="rId2" Type="http://schemas.openxmlformats.org/officeDocument/2006/relationships/hyperlink" Target="http://www.mbelenabiz.go.k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4172" y="1591576"/>
            <a:ext cx="9108224" cy="1189302"/>
          </a:xfrm>
        </p:spPr>
        <p:txBody>
          <a:bodyPr>
            <a:normAutofit fontScale="90000"/>
          </a:bodyPr>
          <a:lstStyle/>
          <a:p>
            <a:r>
              <a:rPr lang="en-ZA" sz="4400" dirty="0" smtClean="0">
                <a:solidFill>
                  <a:schemeClr val="tx1"/>
                </a:solidFill>
                <a:latin typeface="Arial" panose="020B0604020202020204" pitchFamily="34" charset="0"/>
                <a:cs typeface="Arial" panose="020B0604020202020204" pitchFamily="34" charset="0"/>
              </a:rPr>
              <a:t>Information Session </a:t>
            </a:r>
            <a:br>
              <a:rPr lang="en-ZA" sz="4400" dirty="0" smtClean="0">
                <a:solidFill>
                  <a:schemeClr val="tx1"/>
                </a:solidFill>
                <a:latin typeface="Arial" panose="020B0604020202020204" pitchFamily="34" charset="0"/>
                <a:cs typeface="Arial" panose="020B0604020202020204" pitchFamily="34" charset="0"/>
              </a:rPr>
            </a:br>
            <a:r>
              <a:rPr lang="en-ZA" sz="4400" dirty="0" smtClean="0">
                <a:solidFill>
                  <a:schemeClr val="tx1"/>
                </a:solidFill>
                <a:latin typeface="Arial" panose="020B0604020202020204" pitchFamily="34" charset="0"/>
                <a:cs typeface="Arial" panose="020B0604020202020204" pitchFamily="34" charset="0"/>
              </a:rPr>
              <a:t>Presentation</a:t>
            </a:r>
            <a:endParaRPr lang="en-GB" sz="4400" b="0" dirty="0">
              <a:solidFill>
                <a:schemeClr val="tx1"/>
              </a:solidFill>
              <a:latin typeface="Arial" panose="020B0604020202020204" pitchFamily="34" charset="0"/>
              <a:cs typeface="Arial" panose="020B0604020202020204" pitchFamily="34" charset="0"/>
            </a:endParaRPr>
          </a:p>
        </p:txBody>
      </p:sp>
      <p:sp>
        <p:nvSpPr>
          <p:cNvPr id="3" name="Title 1"/>
          <p:cNvSpPr txBox="1">
            <a:spLocks/>
          </p:cNvSpPr>
          <p:nvPr/>
        </p:nvSpPr>
        <p:spPr>
          <a:xfrm>
            <a:off x="2509284" y="1832817"/>
            <a:ext cx="6858000" cy="7068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accent6">
                    <a:lumMod val="75000"/>
                  </a:schemeClr>
                </a:solidFill>
                <a:latin typeface="+mj-lt"/>
                <a:ea typeface="+mj-ea"/>
                <a:cs typeface="+mj-cs"/>
              </a:defRPr>
            </a:lvl1pPr>
          </a:lstStyle>
          <a:p>
            <a:r>
              <a:rPr lang="en-ZA" sz="3200" i="1" dirty="0" smtClean="0"/>
              <a:t/>
            </a:r>
            <a:br>
              <a:rPr lang="en-ZA" sz="3200" i="1" dirty="0" smtClean="0"/>
            </a:br>
            <a:endParaRPr lang="en-GB" sz="3200" b="0" i="1" dirty="0"/>
          </a:p>
        </p:txBody>
      </p:sp>
    </p:spTree>
    <p:extLst>
      <p:ext uri="{BB962C8B-B14F-4D97-AF65-F5344CB8AC3E}">
        <p14:creationId xmlns:p14="http://schemas.microsoft.com/office/powerpoint/2010/main" val="3560606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953007E-3694-42B6-AD9B-1313DBD93B31}"/>
              </a:ext>
            </a:extLst>
          </p:cNvPr>
          <p:cNvPicPr>
            <a:picLocks noChangeAspect="1"/>
          </p:cNvPicPr>
          <p:nvPr/>
        </p:nvPicPr>
        <p:blipFill>
          <a:blip r:embed="rId3"/>
          <a:stretch>
            <a:fillRect/>
          </a:stretch>
        </p:blipFill>
        <p:spPr>
          <a:xfrm>
            <a:off x="0" y="6713552"/>
            <a:ext cx="12192000" cy="15514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21" y="1599002"/>
            <a:ext cx="2239994" cy="1152150"/>
          </a:xfrm>
          <a:prstGeom prst="rect">
            <a:avLst/>
          </a:prstGeom>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427" t="31699" r="-427" b="27981"/>
          <a:stretch/>
        </p:blipFill>
        <p:spPr>
          <a:xfrm>
            <a:off x="3306337" y="1420774"/>
            <a:ext cx="3302248" cy="1425757"/>
          </a:xfrm>
          <a:prstGeom prst="rect">
            <a:avLst/>
          </a:prstGeom>
        </p:spPr>
      </p:pic>
      <p:pic>
        <p:nvPicPr>
          <p:cNvPr id="25" name="Picture 24"/>
          <p:cNvPicPr>
            <a:picLocks noChangeAspect="1"/>
          </p:cNvPicPr>
          <p:nvPr/>
        </p:nvPicPr>
        <p:blipFill rotWithShape="1">
          <a:blip r:embed="rId6">
            <a:extLst>
              <a:ext uri="{28A0092B-C50C-407E-A947-70E740481C1C}">
                <a14:useLocalDpi xmlns:a14="http://schemas.microsoft.com/office/drawing/2010/main" val="0"/>
              </a:ext>
            </a:extLst>
          </a:blip>
          <a:srcRect t="34900" b="35700"/>
          <a:stretch/>
        </p:blipFill>
        <p:spPr>
          <a:xfrm>
            <a:off x="7894678" y="2842290"/>
            <a:ext cx="3872271" cy="1036072"/>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2395" y="1608974"/>
            <a:ext cx="4785472" cy="905971"/>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514" y="3121887"/>
            <a:ext cx="2410811" cy="810600"/>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6452" y="5113822"/>
            <a:ext cx="2350730" cy="945040"/>
          </a:xfrm>
          <a:prstGeom prst="rect">
            <a:avLst/>
          </a:prstGeom>
        </p:spPr>
      </p:pic>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16500" t="27637" r="15000" b="26302"/>
          <a:stretch/>
        </p:blipFill>
        <p:spPr>
          <a:xfrm>
            <a:off x="3731354" y="4114852"/>
            <a:ext cx="3387286" cy="853003"/>
          </a:xfrm>
          <a:prstGeom prst="rect">
            <a:avLst/>
          </a:prstGeom>
        </p:spPr>
      </p:pic>
      <p:sp>
        <p:nvSpPr>
          <p:cNvPr id="3" name="Rectangle 2"/>
          <p:cNvSpPr/>
          <p:nvPr/>
        </p:nvSpPr>
        <p:spPr>
          <a:xfrm>
            <a:off x="2491817" y="141831"/>
            <a:ext cx="4376519"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MbeleNaBiz Partners </a:t>
            </a:r>
            <a:endParaRPr lang="en-GB" sz="3200" dirty="0">
              <a:latin typeface="Arial" panose="020B0604020202020204" pitchFamily="34" charset="0"/>
              <a:cs typeface="Arial" panose="020B0604020202020204" pitchFamily="34" charset="0"/>
            </a:endParaRPr>
          </a:p>
        </p:txBody>
      </p:sp>
      <p:pic>
        <p:nvPicPr>
          <p:cNvPr id="1026" name="Picture 1" descr="Image result for 1 million startups kenya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9037" y="4614871"/>
            <a:ext cx="1790656" cy="176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315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587" y="1971040"/>
            <a:ext cx="9144000" cy="894080"/>
          </a:xfrm>
        </p:spPr>
        <p:txBody>
          <a:bodyPr>
            <a:normAutofit/>
          </a:bodyPr>
          <a:lstStyle/>
          <a:p>
            <a:r>
              <a:rPr lang="en-ZA" sz="4400" dirty="0" smtClean="0">
                <a:solidFill>
                  <a:schemeClr val="tx1"/>
                </a:solidFill>
                <a:latin typeface="Arial" panose="020B0604020202020204" pitchFamily="34" charset="0"/>
                <a:cs typeface="Arial" panose="020B0604020202020204" pitchFamily="34" charset="0"/>
              </a:rPr>
              <a:t>QUESTIONS?</a:t>
            </a:r>
            <a:endParaRPr lang="en-GB" sz="4400" b="0" dirty="0">
              <a:solidFill>
                <a:schemeClr val="tx1"/>
              </a:solidFill>
              <a:latin typeface="Arial" panose="020B0604020202020204" pitchFamily="34" charset="0"/>
              <a:cs typeface="Arial" panose="020B0604020202020204" pitchFamily="34" charset="0"/>
            </a:endParaRPr>
          </a:p>
        </p:txBody>
      </p:sp>
      <p:sp>
        <p:nvSpPr>
          <p:cNvPr id="3" name="Title 1"/>
          <p:cNvSpPr txBox="1">
            <a:spLocks/>
          </p:cNvSpPr>
          <p:nvPr/>
        </p:nvSpPr>
        <p:spPr>
          <a:xfrm>
            <a:off x="2138238" y="1971040"/>
            <a:ext cx="9144000" cy="1092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accent6">
                    <a:lumMod val="75000"/>
                  </a:schemeClr>
                </a:solidFill>
                <a:latin typeface="+mj-lt"/>
                <a:ea typeface="+mj-ea"/>
                <a:cs typeface="+mj-cs"/>
              </a:defRPr>
            </a:lvl1pPr>
          </a:lstStyle>
          <a:p>
            <a:r>
              <a:rPr lang="en-ZA" sz="3200" i="1" dirty="0" smtClean="0"/>
              <a:t/>
            </a:r>
            <a:br>
              <a:rPr lang="en-ZA" sz="3200" i="1" dirty="0" smtClean="0"/>
            </a:br>
            <a:endParaRPr lang="en-GB" sz="3200" b="0" i="1" dirty="0"/>
          </a:p>
        </p:txBody>
      </p:sp>
    </p:spTree>
    <p:extLst>
      <p:ext uri="{BB962C8B-B14F-4D97-AF65-F5344CB8AC3E}">
        <p14:creationId xmlns:p14="http://schemas.microsoft.com/office/powerpoint/2010/main" val="626099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7E3720D-FC85-4BA7-BCAA-67A1520BC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295" y="1609310"/>
            <a:ext cx="8832035" cy="2427612"/>
          </a:xfrm>
          <a:prstGeom prst="rect">
            <a:avLst/>
          </a:prstGeom>
        </p:spPr>
      </p:pic>
      <p:pic>
        <p:nvPicPr>
          <p:cNvPr id="5" name="Picture 4">
            <a:extLst>
              <a:ext uri="{FF2B5EF4-FFF2-40B4-BE49-F238E27FC236}">
                <a16:creationId xmlns="" xmlns:a16="http://schemas.microsoft.com/office/drawing/2014/main" id="{95E7184F-CB44-47D2-8123-050A1F79BE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463" y="4943231"/>
            <a:ext cx="413526" cy="41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7D8D4397-C3EA-4332-9F80-7240F8413787}"/>
              </a:ext>
            </a:extLst>
          </p:cNvPr>
          <p:cNvSpPr txBox="1"/>
          <p:nvPr/>
        </p:nvSpPr>
        <p:spPr>
          <a:xfrm>
            <a:off x="1633314" y="4978524"/>
            <a:ext cx="2168860" cy="369332"/>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a:t>
            </a:r>
            <a:r>
              <a:rPr lang="en-ZA" dirty="0" err="1">
                <a:latin typeface="Arial" panose="020B0604020202020204" pitchFamily="34" charset="0"/>
                <a:cs typeface="Arial" panose="020B0604020202020204" pitchFamily="34" charset="0"/>
              </a:rPr>
              <a:t>BizMbele</a:t>
            </a:r>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642C9102-51A9-49AB-882A-A1362B9A38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8291" y="4943231"/>
            <a:ext cx="360040"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9240B275-65AA-499A-85D8-C36F7D3BB556}"/>
              </a:ext>
            </a:extLst>
          </p:cNvPr>
          <p:cNvSpPr txBox="1"/>
          <p:nvPr/>
        </p:nvSpPr>
        <p:spPr>
          <a:xfrm>
            <a:off x="4622505" y="4933940"/>
            <a:ext cx="1558337" cy="369332"/>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MbeleNaBiz</a:t>
            </a:r>
            <a:endParaRPr lang="en-GB"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8953F6D8-F96B-4AA8-92E5-ACC620AA6BB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0118" y="4832698"/>
            <a:ext cx="36004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 xmlns:a16="http://schemas.microsoft.com/office/drawing/2014/main" id="{46F7E1D9-E8D3-4CC0-9CFC-FDF8133906F4}"/>
              </a:ext>
            </a:extLst>
          </p:cNvPr>
          <p:cNvSpPr txBox="1"/>
          <p:nvPr/>
        </p:nvSpPr>
        <p:spPr>
          <a:xfrm>
            <a:off x="7690046" y="4871879"/>
            <a:ext cx="1559259" cy="369332"/>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MbeleNaBiz</a:t>
            </a:r>
            <a:endParaRPr lang="en-GB"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ECD7D7B2-2482-4080-B93B-CCDE08A651EC}"/>
              </a:ext>
            </a:extLst>
          </p:cNvPr>
          <p:cNvPicPr>
            <a:picLocks noChangeAspect="1"/>
          </p:cNvPicPr>
          <p:nvPr/>
        </p:nvPicPr>
        <p:blipFill>
          <a:blip r:embed="rId6"/>
          <a:stretch>
            <a:fillRect/>
          </a:stretch>
        </p:blipFill>
        <p:spPr>
          <a:xfrm>
            <a:off x="9249306" y="4670779"/>
            <a:ext cx="1036320" cy="544904"/>
          </a:xfrm>
          <a:prstGeom prst="rect">
            <a:avLst/>
          </a:prstGeom>
        </p:spPr>
      </p:pic>
      <p:sp>
        <p:nvSpPr>
          <p:cNvPr id="12" name="TextBox 11">
            <a:extLst>
              <a:ext uri="{FF2B5EF4-FFF2-40B4-BE49-F238E27FC236}">
                <a16:creationId xmlns="" xmlns:a16="http://schemas.microsoft.com/office/drawing/2014/main" id="{5E1D3380-CE0D-4FCA-ACBC-655EC2B46FF3}"/>
              </a:ext>
            </a:extLst>
          </p:cNvPr>
          <p:cNvSpPr txBox="1"/>
          <p:nvPr/>
        </p:nvSpPr>
        <p:spPr>
          <a:xfrm>
            <a:off x="10282500" y="4846351"/>
            <a:ext cx="2124830" cy="369332"/>
          </a:xfrm>
          <a:prstGeom prst="rect">
            <a:avLst/>
          </a:prstGeom>
          <a:noFill/>
        </p:spPr>
        <p:txBody>
          <a:bodyPr wrap="square" rtlCol="0">
            <a:spAutoFit/>
          </a:bodyPr>
          <a:lstStyle/>
          <a:p>
            <a:r>
              <a:rPr lang="en-ZA" dirty="0" err="1">
                <a:latin typeface="Arial" panose="020B0604020202020204" pitchFamily="34" charset="0"/>
                <a:cs typeface="Arial" panose="020B0604020202020204" pitchFamily="34" charset="0"/>
              </a:rPr>
              <a:t>Mbele_Na_Biz</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4449C315-6BF0-47C9-80BB-7817A6AED7D9}"/>
              </a:ext>
            </a:extLst>
          </p:cNvPr>
          <p:cNvSpPr txBox="1"/>
          <p:nvPr/>
        </p:nvSpPr>
        <p:spPr>
          <a:xfrm>
            <a:off x="0" y="6269735"/>
            <a:ext cx="121920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Phone Number: 0709576464 / Email: </a:t>
            </a:r>
            <a:r>
              <a:rPr lang="en-GB" dirty="0">
                <a:latin typeface="Arial" panose="020B0604020202020204" pitchFamily="34" charset="0"/>
                <a:cs typeface="Arial" panose="020B0604020202020204" pitchFamily="34" charset="0"/>
                <a:hlinkClick r:id="rId7"/>
              </a:rPr>
              <a:t>info@mbelenabiz.go.ke</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Website:</a:t>
            </a:r>
            <a:r>
              <a:rPr lang="en-ZA"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8"/>
              </a:rPr>
              <a:t>www.mbelenabiz.go.ke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627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546" y="27604"/>
            <a:ext cx="3496949" cy="1325563"/>
          </a:xfrm>
        </p:spPr>
        <p:txBody>
          <a:bodyPr>
            <a:normAutofit/>
          </a:bodyPr>
          <a:lstStyle/>
          <a:p>
            <a:r>
              <a:rPr lang="en-ZA" sz="3600" dirty="0" smtClean="0">
                <a:solidFill>
                  <a:schemeClr val="tx1"/>
                </a:solidFill>
                <a:latin typeface="Arial" panose="020B0604020202020204" pitchFamily="34" charset="0"/>
                <a:cs typeface="Arial" panose="020B0604020202020204" pitchFamily="34" charset="0"/>
              </a:rPr>
              <a:t>Overview</a:t>
            </a:r>
            <a:endParaRPr lang="en-GB" sz="3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6163" y="1315422"/>
            <a:ext cx="10823713" cy="4480119"/>
          </a:xfrm>
        </p:spPr>
        <p:txBody>
          <a:bodyPr>
            <a:noAutofit/>
          </a:bodyPr>
          <a:lstStyle/>
          <a:p>
            <a:r>
              <a:rPr lang="en-US" sz="1800" dirty="0">
                <a:latin typeface="Arial" panose="020B0604020202020204" pitchFamily="34" charset="0"/>
                <a:cs typeface="Arial" panose="020B0604020202020204" pitchFamily="34" charset="0"/>
              </a:rPr>
              <a:t>The </a:t>
            </a:r>
            <a:r>
              <a:rPr lang="en-US" sz="1800" dirty="0" err="1">
                <a:latin typeface="Arial" panose="020B0604020202020204" pitchFamily="34" charset="0"/>
                <a:cs typeface="Arial" panose="020B0604020202020204" pitchFamily="34" charset="0"/>
              </a:rPr>
              <a:t>MbeleNaBiz</a:t>
            </a:r>
            <a:r>
              <a:rPr lang="en-US" sz="1800" dirty="0">
                <a:latin typeface="Arial" panose="020B0604020202020204" pitchFamily="34" charset="0"/>
                <a:cs typeface="Arial" panose="020B0604020202020204" pitchFamily="34" charset="0"/>
              </a:rPr>
              <a:t> Business Plan Competition (“</a:t>
            </a:r>
            <a:r>
              <a:rPr lang="en-US" sz="1800" dirty="0" err="1">
                <a:latin typeface="Arial" panose="020B0604020202020204" pitchFamily="34" charset="0"/>
                <a:cs typeface="Arial" panose="020B0604020202020204" pitchFamily="34" charset="0"/>
              </a:rPr>
              <a:t>MbeleNaBiz</a:t>
            </a:r>
            <a:r>
              <a:rPr lang="en-US" sz="1800" dirty="0">
                <a:latin typeface="Arial" panose="020B0604020202020204" pitchFamily="34" charset="0"/>
                <a:cs typeface="Arial" panose="020B0604020202020204" pitchFamily="34" charset="0"/>
              </a:rPr>
              <a:t>”) is an initiative of the Government of </a:t>
            </a:r>
            <a:r>
              <a:rPr lang="en-US" sz="1800" dirty="0" smtClean="0">
                <a:latin typeface="Arial" panose="020B0604020202020204" pitchFamily="34" charset="0"/>
                <a:cs typeface="Arial" panose="020B0604020202020204" pitchFamily="34" charset="0"/>
              </a:rPr>
              <a:t>Kenya, implemented </a:t>
            </a:r>
            <a:r>
              <a:rPr lang="en-US" sz="1800" dirty="0">
                <a:latin typeface="Arial" panose="020B0604020202020204" pitchFamily="34" charset="0"/>
                <a:cs typeface="Arial" panose="020B0604020202020204" pitchFamily="34" charset="0"/>
              </a:rPr>
              <a:t>by the Micro and Small Enterprises Authority (MSEA) and the Ministry of Public Service, Youth and Gender Affairs (MPYG), with support from the World Bank. KPMG has been contracted to manage the Competition</a:t>
            </a:r>
          </a:p>
          <a:p>
            <a:r>
              <a:rPr lang="en-US" sz="1800" dirty="0" err="1" smtClean="0">
                <a:latin typeface="Arial" panose="020B0604020202020204" pitchFamily="34" charset="0"/>
                <a:cs typeface="Arial" panose="020B0604020202020204" pitchFamily="34" charset="0"/>
              </a:rPr>
              <a:t>MbeleNaBiz</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aims to expand </a:t>
            </a:r>
            <a:r>
              <a:rPr lang="en-US" sz="1800" dirty="0" smtClean="0">
                <a:latin typeface="Arial" panose="020B0604020202020204" pitchFamily="34" charset="0"/>
                <a:cs typeface="Arial" panose="020B0604020202020204" pitchFamily="34" charset="0"/>
              </a:rPr>
              <a:t>promising </a:t>
            </a:r>
            <a:r>
              <a:rPr lang="en-US" sz="1800" dirty="0">
                <a:latin typeface="Arial" panose="020B0604020202020204" pitchFamily="34" charset="0"/>
                <a:cs typeface="Arial" panose="020B0604020202020204" pitchFamily="34" charset="0"/>
              </a:rPr>
              <a:t>youth-led enterprises by providing them with grant funding and in some cases business plan training. </a:t>
            </a:r>
            <a:endParaRPr lang="en-US" sz="1800" dirty="0" smtClean="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pPr marL="0" indent="0">
              <a:buNone/>
            </a:pPr>
            <a:r>
              <a:rPr lang="en-US" sz="1800" b="1" dirty="0" smtClean="0">
                <a:latin typeface="Arial" panose="020B0604020202020204" pitchFamily="34" charset="0"/>
                <a:cs typeface="Arial" panose="020B0604020202020204" pitchFamily="34" charset="0"/>
              </a:rPr>
              <a:t>Objective</a:t>
            </a:r>
          </a:p>
          <a:p>
            <a:pPr marL="0" indent="0">
              <a:buNone/>
            </a:pPr>
            <a:r>
              <a:rPr lang="en-US" sz="1800" dirty="0">
                <a:latin typeface="Arial" panose="020B0604020202020204" pitchFamily="34" charset="0"/>
                <a:cs typeface="Arial" panose="020B0604020202020204" pitchFamily="34" charset="0"/>
              </a:rPr>
              <a:t>MbeleNaBiz seeks to </a:t>
            </a:r>
            <a:r>
              <a:rPr lang="en-US" sz="1800" b="1" dirty="0">
                <a:solidFill>
                  <a:srgbClr val="C00000"/>
                </a:solidFill>
                <a:latin typeface="Arial" panose="020B0604020202020204" pitchFamily="34" charset="0"/>
                <a:cs typeface="Arial" panose="020B0604020202020204" pitchFamily="34" charset="0"/>
              </a:rPr>
              <a:t>create jobs and increase income </a:t>
            </a:r>
            <a:r>
              <a:rPr lang="en-US" sz="1800" dirty="0">
                <a:latin typeface="Arial" panose="020B0604020202020204" pitchFamily="34" charset="0"/>
                <a:cs typeface="Arial" panose="020B0604020202020204" pitchFamily="34" charset="0"/>
              </a:rPr>
              <a:t>for </a:t>
            </a:r>
            <a:r>
              <a:rPr lang="en-US" sz="1800" dirty="0" smtClean="0">
                <a:latin typeface="Arial" panose="020B0604020202020204" pitchFamily="34" charset="0"/>
                <a:cs typeface="Arial" panose="020B0604020202020204" pitchFamily="34" charset="0"/>
              </a:rPr>
              <a:t>young Kenyans</a:t>
            </a:r>
            <a:r>
              <a:rPr lang="en-GB"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p>
          <a:p>
            <a:pPr marL="0" indent="0">
              <a:buNone/>
            </a:pPr>
            <a:endParaRPr lang="en-US" sz="1800" dirty="0" smtClean="0"/>
          </a:p>
          <a:p>
            <a:endParaRPr lang="en-GB" sz="900" dirty="0"/>
          </a:p>
        </p:txBody>
      </p:sp>
      <p:sp>
        <p:nvSpPr>
          <p:cNvPr id="4" name="TextBox 3">
            <a:extLst>
              <a:ext uri="{FF2B5EF4-FFF2-40B4-BE49-F238E27FC236}">
                <a16:creationId xmlns="" xmlns:a16="http://schemas.microsoft.com/office/drawing/2014/main" id="{0AEB1573-2295-4F6F-97DE-65C97B33ECA6}"/>
              </a:ext>
            </a:extLst>
          </p:cNvPr>
          <p:cNvSpPr txBox="1"/>
          <p:nvPr/>
        </p:nvSpPr>
        <p:spPr>
          <a:xfrm>
            <a:off x="3926071" y="4597755"/>
            <a:ext cx="5456583" cy="400110"/>
          </a:xfrm>
          <a:prstGeom prst="rect">
            <a:avLst/>
          </a:prstGeom>
          <a:solidFill>
            <a:schemeClr val="bg1"/>
          </a:solidFill>
        </p:spPr>
        <p:txBody>
          <a:bodyPr wrap="square" rtlCol="0">
            <a:spAutoFit/>
          </a:bodyPr>
          <a:lstStyle/>
          <a:p>
            <a:r>
              <a:rPr lang="en-IN" sz="2000" b="1" dirty="0">
                <a:solidFill>
                  <a:srgbClr val="C00000"/>
                </a:solidFill>
                <a:latin typeface="Arial" panose="020B0604020202020204" pitchFamily="34" charset="0"/>
                <a:cs typeface="Arial" panose="020B0604020202020204" pitchFamily="34" charset="0"/>
              </a:rPr>
              <a:t>750</a:t>
            </a:r>
            <a:r>
              <a:rPr lang="en-IN" sz="2000" b="1" dirty="0">
                <a:latin typeface="Arial" panose="020B0604020202020204" pitchFamily="34" charset="0"/>
                <a:cs typeface="Arial" panose="020B0604020202020204" pitchFamily="34" charset="0"/>
              </a:rPr>
              <a:t> </a:t>
            </a:r>
            <a:r>
              <a:rPr lang="en-IN" sz="2000" b="1" dirty="0">
                <a:solidFill>
                  <a:srgbClr val="C00000"/>
                </a:solidFill>
                <a:latin typeface="Arial" panose="020B0604020202020204" pitchFamily="34" charset="0"/>
                <a:cs typeface="Arial" panose="020B0604020202020204" pitchFamily="34" charset="0"/>
              </a:rPr>
              <a:t>successful applicants </a:t>
            </a:r>
            <a:r>
              <a:rPr lang="en-IN" sz="2000" dirty="0">
                <a:latin typeface="Arial" panose="020B0604020202020204" pitchFamily="34" charset="0"/>
                <a:cs typeface="Arial" panose="020B0604020202020204" pitchFamily="34" charset="0"/>
              </a:rPr>
              <a:t>will receive:</a:t>
            </a:r>
          </a:p>
        </p:txBody>
      </p:sp>
      <p:sp>
        <p:nvSpPr>
          <p:cNvPr id="5" name="Rectangle 4">
            <a:extLst>
              <a:ext uri="{FF2B5EF4-FFF2-40B4-BE49-F238E27FC236}">
                <a16:creationId xmlns="" xmlns:a16="http://schemas.microsoft.com/office/drawing/2014/main" id="{05716E53-1C05-4D39-A8E5-05E87C6FCC62}"/>
              </a:ext>
            </a:extLst>
          </p:cNvPr>
          <p:cNvSpPr/>
          <p:nvPr/>
        </p:nvSpPr>
        <p:spPr>
          <a:xfrm>
            <a:off x="386752" y="4589334"/>
            <a:ext cx="11302538" cy="1979436"/>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2" descr="https://static.thenounproject.com/png/1422526-200.png">
            <a:extLst>
              <a:ext uri="{FF2B5EF4-FFF2-40B4-BE49-F238E27FC236}">
                <a16:creationId xmlns="" xmlns:a16="http://schemas.microsoft.com/office/drawing/2014/main" id="{94CB1B4A-9E01-448B-89EC-8F6C26A46132}"/>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26165" y="5101290"/>
            <a:ext cx="1428418" cy="14284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07C6C3CD-8321-4B43-8467-B58404E96B0C}"/>
              </a:ext>
            </a:extLst>
          </p:cNvPr>
          <p:cNvSpPr/>
          <p:nvPr/>
        </p:nvSpPr>
        <p:spPr>
          <a:xfrm>
            <a:off x="2054583" y="5151754"/>
            <a:ext cx="3428936" cy="1015663"/>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Financial awards of </a:t>
            </a:r>
          </a:p>
          <a:p>
            <a:pPr algn="ctr"/>
            <a:r>
              <a:rPr lang="en-US" sz="2000" b="1" dirty="0">
                <a:latin typeface="Arial" panose="020B0604020202020204" pitchFamily="34" charset="0"/>
                <a:cs typeface="Arial" panose="020B0604020202020204" pitchFamily="34" charset="0"/>
              </a:rPr>
              <a:t>either </a:t>
            </a:r>
            <a:r>
              <a:rPr lang="en-US" sz="2000" b="1" dirty="0" err="1">
                <a:solidFill>
                  <a:srgbClr val="C00000"/>
                </a:solidFill>
                <a:latin typeface="Arial" panose="020B0604020202020204" pitchFamily="34" charset="0"/>
                <a:cs typeface="Arial" panose="020B0604020202020204" pitchFamily="34" charset="0"/>
              </a:rPr>
              <a:t>Ksh</a:t>
            </a:r>
            <a:r>
              <a:rPr lang="en-US" sz="2000" b="1" dirty="0">
                <a:solidFill>
                  <a:srgbClr val="C00000"/>
                </a:solidFill>
                <a:latin typeface="Arial" panose="020B0604020202020204" pitchFamily="34" charset="0"/>
                <a:cs typeface="Arial" panose="020B0604020202020204" pitchFamily="34" charset="0"/>
              </a:rPr>
              <a:t> 900,000 </a:t>
            </a:r>
          </a:p>
          <a:p>
            <a:pPr algn="ctr"/>
            <a:r>
              <a:rPr lang="en-US" sz="2000" b="1" dirty="0">
                <a:latin typeface="Arial" panose="020B0604020202020204" pitchFamily="34" charset="0"/>
                <a:cs typeface="Arial" panose="020B0604020202020204" pitchFamily="34" charset="0"/>
              </a:rPr>
              <a:t>or </a:t>
            </a:r>
            <a:r>
              <a:rPr lang="en-US" sz="2000" b="1" dirty="0" err="1">
                <a:solidFill>
                  <a:srgbClr val="C00000"/>
                </a:solidFill>
                <a:latin typeface="Arial" panose="020B0604020202020204" pitchFamily="34" charset="0"/>
                <a:cs typeface="Arial" panose="020B0604020202020204" pitchFamily="34" charset="0"/>
              </a:rPr>
              <a:t>Ksh</a:t>
            </a:r>
            <a:r>
              <a:rPr lang="en-US" sz="2000" b="1" dirty="0">
                <a:solidFill>
                  <a:srgbClr val="C00000"/>
                </a:solidFill>
                <a:latin typeface="Arial" panose="020B0604020202020204" pitchFamily="34" charset="0"/>
                <a:cs typeface="Arial" panose="020B0604020202020204" pitchFamily="34" charset="0"/>
              </a:rPr>
              <a:t> 3,600,000</a:t>
            </a:r>
            <a:endParaRPr lang="en-IN" sz="2000" b="1" dirty="0">
              <a:solidFill>
                <a:srgbClr val="C00000"/>
              </a:solidFill>
              <a:latin typeface="Arial" panose="020B0604020202020204" pitchFamily="34" charset="0"/>
              <a:cs typeface="Arial" panose="020B0604020202020204" pitchFamily="34" charset="0"/>
            </a:endParaRPr>
          </a:p>
        </p:txBody>
      </p:sp>
      <p:pic>
        <p:nvPicPr>
          <p:cNvPr id="8" name="Picture 4" descr="https://static.thenounproject.com/png/1140373-200.png">
            <a:extLst>
              <a:ext uri="{FF2B5EF4-FFF2-40B4-BE49-F238E27FC236}">
                <a16:creationId xmlns="" xmlns:a16="http://schemas.microsoft.com/office/drawing/2014/main" id="{9F763AA6-72B2-489E-A0F7-CDDA159FB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363" y="5143147"/>
            <a:ext cx="1304789" cy="13047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F61988CA-229C-4CAF-BF27-D56C112B9FAD}"/>
              </a:ext>
            </a:extLst>
          </p:cNvPr>
          <p:cNvSpPr/>
          <p:nvPr/>
        </p:nvSpPr>
        <p:spPr>
          <a:xfrm>
            <a:off x="8238690" y="4997865"/>
            <a:ext cx="3304365" cy="1323439"/>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Some select applicants will </a:t>
            </a:r>
            <a:r>
              <a:rPr lang="en-US" sz="2000" b="1" dirty="0" smtClean="0">
                <a:latin typeface="Arial" panose="020B0604020202020204" pitchFamily="34" charset="0"/>
                <a:cs typeface="Arial" panose="020B0604020202020204" pitchFamily="34" charset="0"/>
              </a:rPr>
              <a:t>receive </a:t>
            </a:r>
            <a:r>
              <a:rPr lang="en-US" sz="2000" b="1" dirty="0">
                <a:solidFill>
                  <a:srgbClr val="C00000"/>
                </a:solidFill>
                <a:latin typeface="Arial" panose="020B0604020202020204" pitchFamily="34" charset="0"/>
                <a:cs typeface="Arial" panose="020B0604020202020204" pitchFamily="34" charset="0"/>
              </a:rPr>
              <a:t>training in business plan preparation</a:t>
            </a:r>
          </a:p>
        </p:txBody>
      </p:sp>
    </p:spTree>
    <p:extLst>
      <p:ext uri="{BB962C8B-B14F-4D97-AF65-F5344CB8AC3E}">
        <p14:creationId xmlns:p14="http://schemas.microsoft.com/office/powerpoint/2010/main" val="3644137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147" y="-141770"/>
            <a:ext cx="6939318" cy="1325563"/>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What is MbeleNaBiz looking for?</a:t>
            </a:r>
          </a:p>
        </p:txBody>
      </p:sp>
      <p:grpSp>
        <p:nvGrpSpPr>
          <p:cNvPr id="10" name="Group 3">
            <a:extLst>
              <a:ext uri="{FF2B5EF4-FFF2-40B4-BE49-F238E27FC236}">
                <a16:creationId xmlns="" xmlns:a16="http://schemas.microsoft.com/office/drawing/2014/main" id="{58D9693C-66FD-4ED7-8992-CA5CFECD43DD}"/>
              </a:ext>
            </a:extLst>
          </p:cNvPr>
          <p:cNvGrpSpPr>
            <a:grpSpLocks/>
          </p:cNvGrpSpPr>
          <p:nvPr/>
        </p:nvGrpSpPr>
        <p:grpSpPr bwMode="auto">
          <a:xfrm>
            <a:off x="3378058" y="2384665"/>
            <a:ext cx="4746795" cy="3924556"/>
            <a:chOff x="1906" y="1792"/>
            <a:chExt cx="2174" cy="2076"/>
          </a:xfrm>
        </p:grpSpPr>
        <p:sp>
          <p:nvSpPr>
            <p:cNvPr id="11" name="Oval 4">
              <a:extLst>
                <a:ext uri="{FF2B5EF4-FFF2-40B4-BE49-F238E27FC236}">
                  <a16:creationId xmlns="" xmlns:a16="http://schemas.microsoft.com/office/drawing/2014/main" id="{80E0C404-3868-4440-A7C1-73EB30C94E5F}"/>
                </a:ext>
              </a:extLst>
            </p:cNvPr>
            <p:cNvSpPr>
              <a:spLocks noChangeArrowheads="1"/>
            </p:cNvSpPr>
            <p:nvPr/>
          </p:nvSpPr>
          <p:spPr bwMode="auto">
            <a:xfrm>
              <a:off x="2321" y="1792"/>
              <a:ext cx="1341" cy="1351"/>
            </a:xfrm>
            <a:prstGeom prst="ellipse">
              <a:avLst/>
            </a:prstGeom>
            <a:solidFill>
              <a:schemeClr val="accent6">
                <a:lumMod val="20000"/>
                <a:lumOff val="80000"/>
              </a:schemeClr>
            </a:solidFill>
            <a:ln w="12700">
              <a:solidFill>
                <a:srgbClr val="FFFFFF"/>
              </a:solidFill>
              <a:round/>
              <a:headEnd/>
              <a:tailEnd/>
            </a:ln>
          </p:spPr>
          <p:txBody>
            <a:bodyPr/>
            <a:lstStyle>
              <a:lvl1pPr>
                <a:spcBef>
                  <a:spcPct val="20000"/>
                </a:spcBef>
                <a:defRPr sz="16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nl-NL" altLang="en-US" sz="1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Oval 5">
              <a:extLst>
                <a:ext uri="{FF2B5EF4-FFF2-40B4-BE49-F238E27FC236}">
                  <a16:creationId xmlns="" xmlns:a16="http://schemas.microsoft.com/office/drawing/2014/main" id="{7E0DD0DA-5CA3-4EAA-9B0F-21D28BD8BA3C}"/>
                </a:ext>
              </a:extLst>
            </p:cNvPr>
            <p:cNvSpPr>
              <a:spLocks noChangeArrowheads="1"/>
            </p:cNvSpPr>
            <p:nvPr/>
          </p:nvSpPr>
          <p:spPr bwMode="auto">
            <a:xfrm>
              <a:off x="1906" y="2516"/>
              <a:ext cx="1342" cy="1352"/>
            </a:xfrm>
            <a:prstGeom prst="ellipse">
              <a:avLst/>
            </a:prstGeom>
            <a:solidFill>
              <a:schemeClr val="accent6">
                <a:lumMod val="20000"/>
                <a:lumOff val="80000"/>
              </a:schemeClr>
            </a:solidFill>
            <a:ln w="12700">
              <a:solidFill>
                <a:srgbClr val="FFFFFF"/>
              </a:solidFill>
              <a:round/>
              <a:headEnd/>
              <a:tailEnd/>
            </a:ln>
          </p:spPr>
          <p:txBody>
            <a:bodyPr anchor="ctr"/>
            <a:lstStyle>
              <a:lvl1pPr>
                <a:spcBef>
                  <a:spcPct val="20000"/>
                </a:spcBef>
                <a:defRPr sz="16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nl-NL" altLang="en-US"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Oval 6">
              <a:extLst>
                <a:ext uri="{FF2B5EF4-FFF2-40B4-BE49-F238E27FC236}">
                  <a16:creationId xmlns="" xmlns:a16="http://schemas.microsoft.com/office/drawing/2014/main" id="{F917C979-4604-475C-8E5C-FCC3C08976CF}"/>
                </a:ext>
              </a:extLst>
            </p:cNvPr>
            <p:cNvSpPr>
              <a:spLocks noChangeArrowheads="1"/>
            </p:cNvSpPr>
            <p:nvPr/>
          </p:nvSpPr>
          <p:spPr bwMode="auto">
            <a:xfrm>
              <a:off x="2738" y="2516"/>
              <a:ext cx="1342" cy="1352"/>
            </a:xfrm>
            <a:prstGeom prst="ellipse">
              <a:avLst/>
            </a:prstGeom>
            <a:solidFill>
              <a:schemeClr val="accent6">
                <a:lumMod val="20000"/>
                <a:lumOff val="80000"/>
              </a:schemeClr>
            </a:solidFill>
            <a:ln w="12700">
              <a:solidFill>
                <a:srgbClr val="FFFFFF"/>
              </a:solidFill>
              <a:round/>
              <a:headEnd/>
              <a:tailEnd/>
            </a:ln>
          </p:spPr>
          <p:txBody>
            <a:bodyPr anchor="ctr"/>
            <a:lstStyle>
              <a:lvl1pPr>
                <a:spcBef>
                  <a:spcPct val="20000"/>
                </a:spcBef>
                <a:defRPr sz="16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nl-NL" altLang="en-US" sz="1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Freeform 7">
              <a:extLst>
                <a:ext uri="{FF2B5EF4-FFF2-40B4-BE49-F238E27FC236}">
                  <a16:creationId xmlns="" xmlns:a16="http://schemas.microsoft.com/office/drawing/2014/main" id="{0BE212A2-4E65-4661-A968-10BDA320E354}"/>
                </a:ext>
              </a:extLst>
            </p:cNvPr>
            <p:cNvSpPr>
              <a:spLocks/>
            </p:cNvSpPr>
            <p:nvPr/>
          </p:nvSpPr>
          <p:spPr bwMode="auto">
            <a:xfrm>
              <a:off x="2742" y="2476"/>
              <a:ext cx="918" cy="693"/>
            </a:xfrm>
            <a:custGeom>
              <a:avLst/>
              <a:gdLst>
                <a:gd name="T0" fmla="*/ 0 w 918"/>
                <a:gd name="T1" fmla="*/ 615 h 693"/>
                <a:gd name="T2" fmla="*/ 568 w 918"/>
                <a:gd name="T3" fmla="*/ 586 h 693"/>
                <a:gd name="T4" fmla="*/ 918 w 918"/>
                <a:gd name="T5" fmla="*/ 87 h 693"/>
                <a:gd name="T6" fmla="*/ 341 w 918"/>
                <a:gd name="T7" fmla="*/ 123 h 693"/>
                <a:gd name="T8" fmla="*/ 0 w 918"/>
                <a:gd name="T9" fmla="*/ 615 h 6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8" h="693">
                  <a:moveTo>
                    <a:pt x="0" y="615"/>
                  </a:moveTo>
                  <a:cubicBezTo>
                    <a:pt x="217" y="693"/>
                    <a:pt x="408" y="675"/>
                    <a:pt x="568" y="586"/>
                  </a:cubicBezTo>
                  <a:cubicBezTo>
                    <a:pt x="728" y="497"/>
                    <a:pt x="865" y="369"/>
                    <a:pt x="918" y="87"/>
                  </a:cubicBezTo>
                  <a:cubicBezTo>
                    <a:pt x="690" y="0"/>
                    <a:pt x="493" y="34"/>
                    <a:pt x="341" y="123"/>
                  </a:cubicBezTo>
                  <a:cubicBezTo>
                    <a:pt x="189" y="212"/>
                    <a:pt x="31" y="387"/>
                    <a:pt x="0" y="615"/>
                  </a:cubicBezTo>
                  <a:close/>
                </a:path>
              </a:pathLst>
            </a:custGeom>
            <a:solidFill>
              <a:srgbClr val="BCDEC2"/>
            </a:solidFill>
            <a:ln w="1270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rIns="900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IN"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Freeform 8">
              <a:extLst>
                <a:ext uri="{FF2B5EF4-FFF2-40B4-BE49-F238E27FC236}">
                  <a16:creationId xmlns="" xmlns:a16="http://schemas.microsoft.com/office/drawing/2014/main" id="{2462E0CB-6115-4FC4-86A0-80594FF1BBCA}"/>
                </a:ext>
              </a:extLst>
            </p:cNvPr>
            <p:cNvSpPr>
              <a:spLocks/>
            </p:cNvSpPr>
            <p:nvPr/>
          </p:nvSpPr>
          <p:spPr bwMode="auto">
            <a:xfrm>
              <a:off x="2321" y="2474"/>
              <a:ext cx="918" cy="700"/>
            </a:xfrm>
            <a:custGeom>
              <a:avLst/>
              <a:gdLst>
                <a:gd name="T0" fmla="*/ 918 w 918"/>
                <a:gd name="T1" fmla="*/ 622 h 700"/>
                <a:gd name="T2" fmla="*/ 352 w 918"/>
                <a:gd name="T3" fmla="*/ 589 h 700"/>
                <a:gd name="T4" fmla="*/ 0 w 918"/>
                <a:gd name="T5" fmla="*/ 91 h 700"/>
                <a:gd name="T6" fmla="*/ 592 w 918"/>
                <a:gd name="T7" fmla="*/ 132 h 700"/>
                <a:gd name="T8" fmla="*/ 918 w 918"/>
                <a:gd name="T9" fmla="*/ 622 h 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8" h="700">
                  <a:moveTo>
                    <a:pt x="918" y="622"/>
                  </a:moveTo>
                  <a:cubicBezTo>
                    <a:pt x="701" y="700"/>
                    <a:pt x="506" y="676"/>
                    <a:pt x="352" y="589"/>
                  </a:cubicBezTo>
                  <a:cubicBezTo>
                    <a:pt x="198" y="502"/>
                    <a:pt x="61" y="385"/>
                    <a:pt x="0" y="91"/>
                  </a:cubicBezTo>
                  <a:cubicBezTo>
                    <a:pt x="226" y="0"/>
                    <a:pt x="439" y="44"/>
                    <a:pt x="592" y="132"/>
                  </a:cubicBezTo>
                  <a:cubicBezTo>
                    <a:pt x="746" y="220"/>
                    <a:pt x="887" y="394"/>
                    <a:pt x="918" y="622"/>
                  </a:cubicBezTo>
                  <a:close/>
                </a:path>
              </a:pathLst>
            </a:custGeom>
            <a:solidFill>
              <a:srgbClr val="BCDEC2"/>
            </a:solidFill>
            <a:ln w="1270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rIns="900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IN"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Freeform 9">
              <a:extLst>
                <a:ext uri="{FF2B5EF4-FFF2-40B4-BE49-F238E27FC236}">
                  <a16:creationId xmlns="" xmlns:a16="http://schemas.microsoft.com/office/drawing/2014/main" id="{918CB72E-C62D-41FD-BFBA-CA2D4F3679C5}"/>
                </a:ext>
              </a:extLst>
            </p:cNvPr>
            <p:cNvSpPr>
              <a:spLocks/>
            </p:cNvSpPr>
            <p:nvPr/>
          </p:nvSpPr>
          <p:spPr bwMode="auto">
            <a:xfrm>
              <a:off x="2738" y="2663"/>
              <a:ext cx="512" cy="1059"/>
            </a:xfrm>
            <a:custGeom>
              <a:avLst/>
              <a:gdLst>
                <a:gd name="T0" fmla="*/ 258 w 511"/>
                <a:gd name="T1" fmla="*/ 0 h 1059"/>
                <a:gd name="T2" fmla="*/ 0 w 511"/>
                <a:gd name="T3" fmla="*/ 505 h 1059"/>
                <a:gd name="T4" fmla="*/ 258 w 511"/>
                <a:gd name="T5" fmla="*/ 1059 h 1059"/>
                <a:gd name="T6" fmla="*/ 513 w 511"/>
                <a:gd name="T7" fmla="*/ 537 h 1059"/>
                <a:gd name="T8" fmla="*/ 258 w 511"/>
                <a:gd name="T9" fmla="*/ 0 h 10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1" h="1059">
                  <a:moveTo>
                    <a:pt x="256" y="0"/>
                  </a:moveTo>
                  <a:cubicBezTo>
                    <a:pt x="80" y="149"/>
                    <a:pt x="0" y="329"/>
                    <a:pt x="0" y="505"/>
                  </a:cubicBezTo>
                  <a:cubicBezTo>
                    <a:pt x="0" y="681"/>
                    <a:pt x="48" y="899"/>
                    <a:pt x="256" y="1059"/>
                  </a:cubicBezTo>
                  <a:cubicBezTo>
                    <a:pt x="440" y="905"/>
                    <a:pt x="511" y="714"/>
                    <a:pt x="511" y="537"/>
                  </a:cubicBezTo>
                  <a:cubicBezTo>
                    <a:pt x="511" y="360"/>
                    <a:pt x="438" y="140"/>
                    <a:pt x="256" y="0"/>
                  </a:cubicBezTo>
                  <a:close/>
                </a:path>
              </a:pathLst>
            </a:custGeom>
            <a:solidFill>
              <a:srgbClr val="BCDEC2"/>
            </a:solidFill>
            <a:ln w="1270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rIns="900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IN"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Freeform 10">
              <a:extLst>
                <a:ext uri="{FF2B5EF4-FFF2-40B4-BE49-F238E27FC236}">
                  <a16:creationId xmlns="" xmlns:a16="http://schemas.microsoft.com/office/drawing/2014/main" id="{A8A0DE1C-E218-455A-8A97-C06D887E4CEE}"/>
                </a:ext>
              </a:extLst>
            </p:cNvPr>
            <p:cNvSpPr>
              <a:spLocks/>
            </p:cNvSpPr>
            <p:nvPr/>
          </p:nvSpPr>
          <p:spPr bwMode="auto">
            <a:xfrm>
              <a:off x="2742" y="2663"/>
              <a:ext cx="498" cy="511"/>
            </a:xfrm>
            <a:custGeom>
              <a:avLst/>
              <a:gdLst>
                <a:gd name="T0" fmla="*/ 250 w 498"/>
                <a:gd name="T1" fmla="*/ 0 h 511"/>
                <a:gd name="T2" fmla="*/ 0 w 498"/>
                <a:gd name="T3" fmla="*/ 435 h 511"/>
                <a:gd name="T4" fmla="*/ 498 w 498"/>
                <a:gd name="T5" fmla="*/ 431 h 511"/>
                <a:gd name="T6" fmla="*/ 250 w 498"/>
                <a:gd name="T7" fmla="*/ 0 h 5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8" h="511">
                  <a:moveTo>
                    <a:pt x="250" y="0"/>
                  </a:moveTo>
                  <a:cubicBezTo>
                    <a:pt x="73" y="150"/>
                    <a:pt x="22" y="303"/>
                    <a:pt x="0" y="435"/>
                  </a:cubicBezTo>
                  <a:cubicBezTo>
                    <a:pt x="201" y="511"/>
                    <a:pt x="355" y="487"/>
                    <a:pt x="498" y="431"/>
                  </a:cubicBezTo>
                  <a:cubicBezTo>
                    <a:pt x="487" y="336"/>
                    <a:pt x="433" y="139"/>
                    <a:pt x="250" y="0"/>
                  </a:cubicBezTo>
                  <a:close/>
                </a:path>
              </a:pathLst>
            </a:custGeom>
            <a:solidFill>
              <a:srgbClr val="5BAD82"/>
            </a:solidFill>
            <a:ln w="1270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rIns="900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IN"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 xmlns:a16="http://schemas.microsoft.com/office/drawing/2014/main" id="{481F44B2-081A-4694-A257-2A2416FDA9D0}"/>
              </a:ext>
            </a:extLst>
          </p:cNvPr>
          <p:cNvSpPr txBox="1"/>
          <p:nvPr/>
        </p:nvSpPr>
        <p:spPr>
          <a:xfrm>
            <a:off x="4489119" y="2981202"/>
            <a:ext cx="2606253" cy="707886"/>
          </a:xfrm>
          <a:prstGeom prst="rect">
            <a:avLst/>
          </a:prstGeom>
          <a:noFill/>
        </p:spPr>
        <p:txBody>
          <a:bodyPr wrap="square" rtlCol="0">
            <a:spAutoFit/>
          </a:bodyPr>
          <a:lstStyle/>
          <a:p>
            <a:pPr algn="ctr"/>
            <a:r>
              <a:rPr lang="en-IN" sz="2000" b="1" dirty="0">
                <a:solidFill>
                  <a:srgbClr val="006600"/>
                </a:solidFill>
                <a:latin typeface="Arial" panose="020B0604020202020204" pitchFamily="34" charset="0"/>
                <a:cs typeface="Arial" panose="020B0604020202020204" pitchFamily="34" charset="0"/>
              </a:rPr>
              <a:t>CREATE JOBS FOR YOUTH</a:t>
            </a:r>
          </a:p>
        </p:txBody>
      </p:sp>
      <p:sp>
        <p:nvSpPr>
          <p:cNvPr id="19" name="TextBox 18">
            <a:extLst>
              <a:ext uri="{FF2B5EF4-FFF2-40B4-BE49-F238E27FC236}">
                <a16:creationId xmlns="" xmlns:a16="http://schemas.microsoft.com/office/drawing/2014/main" id="{95547FA0-68CF-4373-A49B-B7D3366CB68E}"/>
              </a:ext>
            </a:extLst>
          </p:cNvPr>
          <p:cNvSpPr txBox="1"/>
          <p:nvPr/>
        </p:nvSpPr>
        <p:spPr>
          <a:xfrm>
            <a:off x="3433939" y="4829526"/>
            <a:ext cx="1927972" cy="400110"/>
          </a:xfrm>
          <a:prstGeom prst="rect">
            <a:avLst/>
          </a:prstGeom>
          <a:noFill/>
        </p:spPr>
        <p:txBody>
          <a:bodyPr wrap="square" rtlCol="0">
            <a:spAutoFit/>
          </a:bodyPr>
          <a:lstStyle/>
          <a:p>
            <a:r>
              <a:rPr lang="en-IN" sz="2000" b="1" dirty="0">
                <a:solidFill>
                  <a:srgbClr val="006600"/>
                </a:solidFill>
                <a:latin typeface="Arial" panose="020B0604020202020204" pitchFamily="34" charset="0"/>
                <a:cs typeface="Arial" panose="020B0604020202020204" pitchFamily="34" charset="0"/>
              </a:rPr>
              <a:t>SCALABLE</a:t>
            </a:r>
          </a:p>
        </p:txBody>
      </p:sp>
      <p:sp>
        <p:nvSpPr>
          <p:cNvPr id="20" name="TextBox 19">
            <a:extLst>
              <a:ext uri="{FF2B5EF4-FFF2-40B4-BE49-F238E27FC236}">
                <a16:creationId xmlns="" xmlns:a16="http://schemas.microsoft.com/office/drawing/2014/main" id="{5CD3E6C7-1FAC-45E4-966E-79872652DB43}"/>
              </a:ext>
            </a:extLst>
          </p:cNvPr>
          <p:cNvSpPr txBox="1"/>
          <p:nvPr/>
        </p:nvSpPr>
        <p:spPr>
          <a:xfrm>
            <a:off x="6136078" y="4870163"/>
            <a:ext cx="1918588" cy="400110"/>
          </a:xfrm>
          <a:prstGeom prst="rect">
            <a:avLst/>
          </a:prstGeom>
          <a:noFill/>
        </p:spPr>
        <p:txBody>
          <a:bodyPr wrap="square" rtlCol="0">
            <a:spAutoFit/>
          </a:bodyPr>
          <a:lstStyle/>
          <a:p>
            <a:pPr algn="ctr"/>
            <a:r>
              <a:rPr lang="en-IN" sz="2000" b="1" dirty="0">
                <a:solidFill>
                  <a:srgbClr val="006600"/>
                </a:solidFill>
                <a:latin typeface="Arial" panose="020B0604020202020204" pitchFamily="34" charset="0"/>
                <a:cs typeface="Arial" panose="020B0604020202020204" pitchFamily="34" charset="0"/>
              </a:rPr>
              <a:t>YOUTH LED</a:t>
            </a:r>
          </a:p>
        </p:txBody>
      </p:sp>
      <p:sp>
        <p:nvSpPr>
          <p:cNvPr id="21" name="Content Placeholder 2">
            <a:extLst>
              <a:ext uri="{FF2B5EF4-FFF2-40B4-BE49-F238E27FC236}">
                <a16:creationId xmlns="" xmlns:a16="http://schemas.microsoft.com/office/drawing/2014/main" id="{5E6AB3D2-9465-4120-ADB5-E6530FABB0AA}"/>
              </a:ext>
            </a:extLst>
          </p:cNvPr>
          <p:cNvSpPr txBox="1">
            <a:spLocks/>
          </p:cNvSpPr>
          <p:nvPr/>
        </p:nvSpPr>
        <p:spPr>
          <a:xfrm>
            <a:off x="3378058" y="1509073"/>
            <a:ext cx="5132480" cy="928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20000"/>
              </a:spcBef>
              <a:spcAft>
                <a:spcPts val="600"/>
              </a:spcAft>
              <a:buNone/>
              <a:defRPr/>
            </a:pPr>
            <a:r>
              <a:rPr lang="en-US" sz="2000" dirty="0" smtClean="0">
                <a:latin typeface="Arial" panose="020B0604020202020204" pitchFamily="34" charset="0"/>
                <a:cs typeface="Arial" panose="020B0604020202020204" pitchFamily="34" charset="0"/>
              </a:rPr>
              <a:t>High potential businesses </a:t>
            </a:r>
            <a:r>
              <a:rPr lang="en-US" sz="2000" dirty="0">
                <a:latin typeface="Arial" panose="020B0604020202020204" pitchFamily="34" charset="0"/>
                <a:cs typeface="Arial" panose="020B0604020202020204" pitchFamily="34" charset="0"/>
              </a:rPr>
              <a:t>that </a:t>
            </a:r>
            <a:r>
              <a:rPr lang="en-US" sz="2000" dirty="0" smtClean="0">
                <a:latin typeface="Arial" panose="020B0604020202020204" pitchFamily="34" charset="0"/>
                <a:cs typeface="Arial" panose="020B0604020202020204" pitchFamily="34" charset="0"/>
              </a:rPr>
              <a:t>will </a:t>
            </a:r>
            <a:r>
              <a:rPr lang="en-US" sz="2000" b="1" dirty="0" smtClean="0">
                <a:solidFill>
                  <a:srgbClr val="C00000"/>
                </a:solidFill>
                <a:latin typeface="Arial" panose="020B0604020202020204" pitchFamily="34" charset="0"/>
                <a:cs typeface="Arial" panose="020B0604020202020204" pitchFamily="34" charset="0"/>
              </a:rPr>
              <a:t>create </a:t>
            </a:r>
            <a:r>
              <a:rPr lang="en-US" sz="2000" b="1" dirty="0">
                <a:solidFill>
                  <a:srgbClr val="C00000"/>
                </a:solidFill>
                <a:latin typeface="Arial" panose="020B0604020202020204" pitchFamily="34" charset="0"/>
                <a:cs typeface="Arial" panose="020B0604020202020204" pitchFamily="34" charset="0"/>
              </a:rPr>
              <a:t>employment for young Kenyans</a:t>
            </a:r>
            <a:endParaRPr lang="en-US" sz="2000" b="1" kern="0" dirty="0">
              <a:solidFill>
                <a:srgbClr val="C00000"/>
              </a:solidFill>
              <a:latin typeface="Arial" panose="020B0604020202020204" pitchFamily="34" charset="0"/>
              <a:cs typeface="Arial" panose="020B0604020202020204" pitchFamily="34" charset="0"/>
            </a:endParaRPr>
          </a:p>
          <a:p>
            <a:pPr marL="0" indent="0" eaLnBrk="0" fontAlgn="base" hangingPunct="0">
              <a:lnSpc>
                <a:spcPct val="100000"/>
              </a:lnSpc>
              <a:spcBef>
                <a:spcPct val="20000"/>
              </a:spcBef>
              <a:spcAft>
                <a:spcPts val="600"/>
              </a:spcAft>
              <a:buNone/>
              <a:defRPr/>
            </a:pPr>
            <a:r>
              <a:rPr lang="en-US" sz="2600" dirty="0">
                <a:latin typeface="Bell MT" panose="02020503060305020303" pitchFamily="18" charset="0"/>
              </a:rPr>
              <a:t> </a:t>
            </a:r>
          </a:p>
          <a:p>
            <a:pPr marL="0" indent="0">
              <a:buNone/>
            </a:pPr>
            <a:endParaRPr lang="en-GB" sz="2600" dirty="0">
              <a:latin typeface="Bell MT" panose="02020503060305020303" pitchFamily="18" charset="0"/>
            </a:endParaRPr>
          </a:p>
        </p:txBody>
      </p:sp>
      <p:sp>
        <p:nvSpPr>
          <p:cNvPr id="22" name="Content Placeholder 2">
            <a:extLst>
              <a:ext uri="{FF2B5EF4-FFF2-40B4-BE49-F238E27FC236}">
                <a16:creationId xmlns="" xmlns:a16="http://schemas.microsoft.com/office/drawing/2014/main" id="{E84EEDC4-BCA6-4C76-B49E-51D12E269029}"/>
              </a:ext>
            </a:extLst>
          </p:cNvPr>
          <p:cNvSpPr txBox="1">
            <a:spLocks/>
          </p:cNvSpPr>
          <p:nvPr/>
        </p:nvSpPr>
        <p:spPr>
          <a:xfrm>
            <a:off x="63408" y="4313800"/>
            <a:ext cx="3408005" cy="1995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latin typeface="Arial" panose="020B0604020202020204" pitchFamily="34" charset="0"/>
                <a:cs typeface="Arial" panose="020B0604020202020204" pitchFamily="34" charset="0"/>
              </a:rPr>
              <a:t>Promising businesses </a:t>
            </a:r>
            <a:r>
              <a:rPr lang="en-US" sz="2000" dirty="0">
                <a:latin typeface="Arial" panose="020B0604020202020204" pitchFamily="34" charset="0"/>
                <a:cs typeface="Arial" panose="020B0604020202020204" pitchFamily="34" charset="0"/>
              </a:rPr>
              <a:t>that demonstrate </a:t>
            </a:r>
            <a:r>
              <a:rPr lang="en-US" sz="2000" b="1" dirty="0">
                <a:solidFill>
                  <a:srgbClr val="C00000"/>
                </a:solidFill>
                <a:latin typeface="Arial" panose="020B0604020202020204" pitchFamily="34" charset="0"/>
                <a:cs typeface="Arial" panose="020B0604020202020204" pitchFamily="34" charset="0"/>
              </a:rPr>
              <a:t>commercial viability</a:t>
            </a:r>
            <a:endParaRPr lang="en-GB" sz="2000" b="1" dirty="0">
              <a:solidFill>
                <a:srgbClr val="C00000"/>
              </a:solidFill>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 xmlns:a16="http://schemas.microsoft.com/office/drawing/2014/main" id="{C280520D-9571-498D-B478-ACA38E5E8C65}"/>
              </a:ext>
            </a:extLst>
          </p:cNvPr>
          <p:cNvSpPr txBox="1">
            <a:spLocks/>
          </p:cNvSpPr>
          <p:nvPr/>
        </p:nvSpPr>
        <p:spPr>
          <a:xfrm>
            <a:off x="8281009" y="3898967"/>
            <a:ext cx="3754833" cy="9374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20000"/>
              </a:spcBef>
              <a:spcAft>
                <a:spcPts val="600"/>
              </a:spcAft>
              <a:buNone/>
              <a:defRPr/>
            </a:pPr>
            <a:r>
              <a:rPr lang="en-US" sz="2000" dirty="0">
                <a:latin typeface="Arial" panose="020B0604020202020204" pitchFamily="34" charset="0"/>
                <a:cs typeface="Arial" panose="020B0604020202020204" pitchFamily="34" charset="0"/>
              </a:rPr>
              <a:t>Businesses that harness the </a:t>
            </a:r>
            <a:r>
              <a:rPr lang="en-US" sz="2000" b="1" dirty="0">
                <a:solidFill>
                  <a:srgbClr val="C00000"/>
                </a:solidFill>
                <a:latin typeface="Arial" panose="020B0604020202020204" pitchFamily="34" charset="0"/>
                <a:cs typeface="Arial" panose="020B0604020202020204" pitchFamily="34" charset="0"/>
              </a:rPr>
              <a:t>creativity of young people in Kenya</a:t>
            </a:r>
            <a:endParaRPr lang="en-IN" sz="2000" b="1" dirty="0">
              <a:solidFill>
                <a:srgbClr val="C00000"/>
              </a:solidFill>
              <a:latin typeface="Arial" panose="020B0604020202020204" pitchFamily="34" charset="0"/>
              <a:cs typeface="Arial" panose="020B0604020202020204" pitchFamily="34" charset="0"/>
            </a:endParaRPr>
          </a:p>
          <a:p>
            <a:pPr marL="0" indent="0" eaLnBrk="0" fontAlgn="base" hangingPunct="0">
              <a:lnSpc>
                <a:spcPct val="100000"/>
              </a:lnSpc>
              <a:spcBef>
                <a:spcPct val="20000"/>
              </a:spcBef>
              <a:spcAft>
                <a:spcPts val="600"/>
              </a:spcAft>
              <a:buNone/>
              <a:defRPr/>
            </a:pPr>
            <a:endParaRPr lang="en-GB" sz="2600" dirty="0">
              <a:latin typeface="Bell MT" panose="02020503060305020303" pitchFamily="18" charset="0"/>
            </a:endParaRPr>
          </a:p>
        </p:txBody>
      </p:sp>
      <p:sp>
        <p:nvSpPr>
          <p:cNvPr id="24" name="Content Placeholder 2">
            <a:extLst>
              <a:ext uri="{FF2B5EF4-FFF2-40B4-BE49-F238E27FC236}">
                <a16:creationId xmlns="" xmlns:a16="http://schemas.microsoft.com/office/drawing/2014/main" id="{7CE6D2E6-DEF3-4540-BE93-02EC0B3BF578}"/>
              </a:ext>
            </a:extLst>
          </p:cNvPr>
          <p:cNvSpPr txBox="1">
            <a:spLocks/>
          </p:cNvSpPr>
          <p:nvPr/>
        </p:nvSpPr>
        <p:spPr>
          <a:xfrm>
            <a:off x="0" y="6296349"/>
            <a:ext cx="12191999" cy="5116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2000" b="1" dirty="0">
                <a:latin typeface="Arial" panose="020B0604020202020204" pitchFamily="34" charset="0"/>
                <a:cs typeface="Arial" panose="020B0604020202020204" pitchFamily="34" charset="0"/>
              </a:rPr>
              <a:t>Businesses (both new and existing) must operate in Kenya </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2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3953007E-3694-42B6-AD9B-1313DBD93B31}"/>
              </a:ext>
            </a:extLst>
          </p:cNvPr>
          <p:cNvPicPr>
            <a:picLocks noChangeAspect="1"/>
          </p:cNvPicPr>
          <p:nvPr/>
        </p:nvPicPr>
        <p:blipFill>
          <a:blip r:embed="rId2"/>
          <a:stretch>
            <a:fillRect/>
          </a:stretch>
        </p:blipFill>
        <p:spPr>
          <a:xfrm>
            <a:off x="0" y="6713552"/>
            <a:ext cx="12192000" cy="155147"/>
          </a:xfrm>
          <a:prstGeom prst="rect">
            <a:avLst/>
          </a:prstGeom>
        </p:spPr>
      </p:pic>
      <p:pic>
        <p:nvPicPr>
          <p:cNvPr id="4" name="Picture 3">
            <a:extLst>
              <a:ext uri="{FF2B5EF4-FFF2-40B4-BE49-F238E27FC236}">
                <a16:creationId xmlns="" xmlns:a16="http://schemas.microsoft.com/office/drawing/2014/main" id="{D56A306C-84E4-4185-9A7F-9EF4EEDA0794}"/>
              </a:ext>
            </a:extLst>
          </p:cNvPr>
          <p:cNvPicPr>
            <a:picLocks noChangeAspect="1"/>
          </p:cNvPicPr>
          <p:nvPr/>
        </p:nvPicPr>
        <p:blipFill rotWithShape="1">
          <a:blip r:embed="rId3"/>
          <a:srcRect t="-1" b="68565"/>
          <a:stretch/>
        </p:blipFill>
        <p:spPr>
          <a:xfrm>
            <a:off x="2857503" y="1535122"/>
            <a:ext cx="3569628" cy="1318731"/>
          </a:xfrm>
          <a:prstGeom prst="rect">
            <a:avLst/>
          </a:prstGeom>
        </p:spPr>
      </p:pic>
      <p:pic>
        <p:nvPicPr>
          <p:cNvPr id="7" name="Picture 6">
            <a:extLst>
              <a:ext uri="{FF2B5EF4-FFF2-40B4-BE49-F238E27FC236}">
                <a16:creationId xmlns="" xmlns:a16="http://schemas.microsoft.com/office/drawing/2014/main" id="{0F29EF04-88D8-4546-9A2C-FE38EFB8ACF1}"/>
              </a:ext>
            </a:extLst>
          </p:cNvPr>
          <p:cNvPicPr>
            <a:picLocks noChangeAspect="1"/>
          </p:cNvPicPr>
          <p:nvPr/>
        </p:nvPicPr>
        <p:blipFill rotWithShape="1">
          <a:blip r:embed="rId4"/>
          <a:srcRect l="24815" t="1" r="39041" b="70299"/>
          <a:stretch/>
        </p:blipFill>
        <p:spPr>
          <a:xfrm>
            <a:off x="6615881" y="1427186"/>
            <a:ext cx="1590675" cy="1379398"/>
          </a:xfrm>
          <a:prstGeom prst="rect">
            <a:avLst/>
          </a:prstGeom>
        </p:spPr>
      </p:pic>
      <p:pic>
        <p:nvPicPr>
          <p:cNvPr id="8" name="Picture 7">
            <a:extLst>
              <a:ext uri="{FF2B5EF4-FFF2-40B4-BE49-F238E27FC236}">
                <a16:creationId xmlns="" xmlns:a16="http://schemas.microsoft.com/office/drawing/2014/main" id="{9608913B-2DCB-4FB4-BB0D-053DD52EA879}"/>
              </a:ext>
            </a:extLst>
          </p:cNvPr>
          <p:cNvPicPr>
            <a:picLocks noChangeAspect="1"/>
          </p:cNvPicPr>
          <p:nvPr/>
        </p:nvPicPr>
        <p:blipFill rotWithShape="1">
          <a:blip r:embed="rId5"/>
          <a:srcRect l="34902" r="35181" b="63370"/>
          <a:stretch/>
        </p:blipFill>
        <p:spPr>
          <a:xfrm>
            <a:off x="9737823" y="1420053"/>
            <a:ext cx="1219584" cy="1366121"/>
          </a:xfrm>
          <a:prstGeom prst="rect">
            <a:avLst/>
          </a:prstGeom>
        </p:spPr>
      </p:pic>
      <p:pic>
        <p:nvPicPr>
          <p:cNvPr id="17" name="Picture 16">
            <a:extLst>
              <a:ext uri="{FF2B5EF4-FFF2-40B4-BE49-F238E27FC236}">
                <a16:creationId xmlns="" xmlns:a16="http://schemas.microsoft.com/office/drawing/2014/main" id="{51E52B6C-70A9-4295-AB94-1636FFCDB25A}"/>
              </a:ext>
            </a:extLst>
          </p:cNvPr>
          <p:cNvPicPr>
            <a:picLocks noChangeAspect="1"/>
          </p:cNvPicPr>
          <p:nvPr/>
        </p:nvPicPr>
        <p:blipFill rotWithShape="1">
          <a:blip r:embed="rId6"/>
          <a:srcRect l="24827" r="30254" b="64175"/>
          <a:stretch/>
        </p:blipFill>
        <p:spPr>
          <a:xfrm>
            <a:off x="756292" y="1645408"/>
            <a:ext cx="1824774" cy="1318731"/>
          </a:xfrm>
          <a:prstGeom prst="rect">
            <a:avLst/>
          </a:prstGeom>
        </p:spPr>
      </p:pic>
      <p:sp>
        <p:nvSpPr>
          <p:cNvPr id="13" name="TextBox 12">
            <a:extLst>
              <a:ext uri="{FF2B5EF4-FFF2-40B4-BE49-F238E27FC236}">
                <a16:creationId xmlns="" xmlns:a16="http://schemas.microsoft.com/office/drawing/2014/main" id="{18F4D5CA-8AC4-44F1-92A6-B616AB256218}"/>
              </a:ext>
            </a:extLst>
          </p:cNvPr>
          <p:cNvSpPr txBox="1"/>
          <p:nvPr/>
        </p:nvSpPr>
        <p:spPr>
          <a:xfrm>
            <a:off x="536524" y="3632783"/>
            <a:ext cx="2456613" cy="1754326"/>
          </a:xfrm>
          <a:prstGeom prst="rect">
            <a:avLst/>
          </a:prstGeom>
          <a:noFill/>
        </p:spPr>
        <p:txBody>
          <a:bodyPr wrap="square" rtlCol="0" anchor="b">
            <a:spAutoFit/>
          </a:bodyPr>
          <a:lstStyle/>
          <a:p>
            <a:pPr algn="ctr"/>
            <a:r>
              <a:rPr lang="en-IN" dirty="0">
                <a:latin typeface="Arial" panose="020B0604020202020204" pitchFamily="34" charset="0"/>
                <a:cs typeface="Arial" panose="020B0604020202020204" pitchFamily="34" charset="0"/>
              </a:rPr>
              <a:t>The applicant and majority (at least 70%) of the shareholders must be </a:t>
            </a:r>
            <a:r>
              <a:rPr lang="en-IN" b="1" dirty="0">
                <a:solidFill>
                  <a:srgbClr val="C00000"/>
                </a:solidFill>
                <a:latin typeface="Arial" panose="020B0604020202020204" pitchFamily="34" charset="0"/>
                <a:cs typeface="Arial" panose="020B0604020202020204" pitchFamily="34" charset="0"/>
              </a:rPr>
              <a:t>aged between 18-35 </a:t>
            </a:r>
            <a:r>
              <a:rPr lang="en-IN" dirty="0">
                <a:latin typeface="Arial" panose="020B0604020202020204" pitchFamily="34" charset="0"/>
                <a:cs typeface="Arial" panose="020B0604020202020204" pitchFamily="34" charset="0"/>
              </a:rPr>
              <a:t>at the </a:t>
            </a:r>
            <a:r>
              <a:rPr lang="en-IN" dirty="0" smtClean="0">
                <a:latin typeface="Arial" panose="020B0604020202020204" pitchFamily="34" charset="0"/>
                <a:cs typeface="Arial" panose="020B0604020202020204" pitchFamily="34" charset="0"/>
              </a:rPr>
              <a:t>date </a:t>
            </a:r>
            <a:r>
              <a:rPr lang="en-IN" dirty="0">
                <a:latin typeface="Arial" panose="020B0604020202020204" pitchFamily="34" charset="0"/>
                <a:cs typeface="Arial" panose="020B0604020202020204" pitchFamily="34" charset="0"/>
              </a:rPr>
              <a:t>of application</a:t>
            </a:r>
          </a:p>
        </p:txBody>
      </p:sp>
      <p:sp>
        <p:nvSpPr>
          <p:cNvPr id="22" name="TextBox 21">
            <a:extLst>
              <a:ext uri="{FF2B5EF4-FFF2-40B4-BE49-F238E27FC236}">
                <a16:creationId xmlns="" xmlns:a16="http://schemas.microsoft.com/office/drawing/2014/main" id="{19C65F5C-23D9-4994-A392-EB5B19C17625}"/>
              </a:ext>
            </a:extLst>
          </p:cNvPr>
          <p:cNvSpPr txBox="1"/>
          <p:nvPr/>
        </p:nvSpPr>
        <p:spPr>
          <a:xfrm>
            <a:off x="472198" y="2731599"/>
            <a:ext cx="2520939" cy="461665"/>
          </a:xfrm>
          <a:prstGeom prst="rect">
            <a:avLst/>
          </a:prstGeom>
          <a:noFill/>
        </p:spPr>
        <p:txBody>
          <a:bodyPr wrap="square" rtlCol="0">
            <a:spAutoFit/>
          </a:bodyPr>
          <a:lstStyle/>
          <a:p>
            <a:pPr algn="ctr"/>
            <a:r>
              <a:rPr lang="en-IN" sz="2400" b="1" dirty="0">
                <a:latin typeface="Arial" panose="020B0604020202020204" pitchFamily="34" charset="0"/>
                <a:cs typeface="Arial" panose="020B0604020202020204" pitchFamily="34" charset="0"/>
              </a:rPr>
              <a:t>AGE</a:t>
            </a:r>
          </a:p>
        </p:txBody>
      </p:sp>
      <p:sp>
        <p:nvSpPr>
          <p:cNvPr id="24" name="TextBox 23">
            <a:extLst>
              <a:ext uri="{FF2B5EF4-FFF2-40B4-BE49-F238E27FC236}">
                <a16:creationId xmlns="" xmlns:a16="http://schemas.microsoft.com/office/drawing/2014/main" id="{DCC1AEB9-CF10-4CAF-9E4B-5AF0EC9DA2C3}"/>
              </a:ext>
            </a:extLst>
          </p:cNvPr>
          <p:cNvSpPr txBox="1"/>
          <p:nvPr/>
        </p:nvSpPr>
        <p:spPr>
          <a:xfrm>
            <a:off x="3345110" y="2708597"/>
            <a:ext cx="2520939" cy="461665"/>
          </a:xfrm>
          <a:prstGeom prst="rect">
            <a:avLst/>
          </a:prstGeom>
          <a:noFill/>
        </p:spPr>
        <p:txBody>
          <a:bodyPr wrap="square" rtlCol="0">
            <a:spAutoFit/>
          </a:bodyPr>
          <a:lstStyle/>
          <a:p>
            <a:pPr algn="ctr"/>
            <a:r>
              <a:rPr lang="en-IN" sz="2400" b="1" dirty="0">
                <a:latin typeface="Arial" panose="020B0604020202020204" pitchFamily="34" charset="0"/>
                <a:cs typeface="Arial" panose="020B0604020202020204" pitchFamily="34" charset="0"/>
              </a:rPr>
              <a:t>NATIONALITY</a:t>
            </a:r>
          </a:p>
        </p:txBody>
      </p:sp>
      <p:sp>
        <p:nvSpPr>
          <p:cNvPr id="28" name="TextBox 27">
            <a:extLst>
              <a:ext uri="{FF2B5EF4-FFF2-40B4-BE49-F238E27FC236}">
                <a16:creationId xmlns="" xmlns:a16="http://schemas.microsoft.com/office/drawing/2014/main" id="{8D899BAF-DFA1-4FAA-959B-CCF7376885AF}"/>
              </a:ext>
            </a:extLst>
          </p:cNvPr>
          <p:cNvSpPr txBox="1"/>
          <p:nvPr/>
        </p:nvSpPr>
        <p:spPr>
          <a:xfrm>
            <a:off x="6264090" y="2618924"/>
            <a:ext cx="2520939" cy="830997"/>
          </a:xfrm>
          <a:prstGeom prst="rect">
            <a:avLst/>
          </a:prstGeom>
          <a:noFill/>
        </p:spPr>
        <p:txBody>
          <a:bodyPr wrap="square" rtlCol="0">
            <a:spAutoFit/>
          </a:bodyPr>
          <a:lstStyle/>
          <a:p>
            <a:pPr algn="ctr"/>
            <a:r>
              <a:rPr lang="en-IN" sz="2400" b="1" dirty="0">
                <a:latin typeface="Arial" panose="020B0604020202020204" pitchFamily="34" charset="0"/>
                <a:cs typeface="Arial" panose="020B0604020202020204" pitchFamily="34" charset="0"/>
              </a:rPr>
              <a:t>LEVEL OF EDUCATION</a:t>
            </a:r>
          </a:p>
        </p:txBody>
      </p:sp>
      <p:sp>
        <p:nvSpPr>
          <p:cNvPr id="29" name="TextBox 28">
            <a:extLst>
              <a:ext uri="{FF2B5EF4-FFF2-40B4-BE49-F238E27FC236}">
                <a16:creationId xmlns="" xmlns:a16="http://schemas.microsoft.com/office/drawing/2014/main" id="{E831957E-FD39-470C-B5B5-6FC445A19693}"/>
              </a:ext>
            </a:extLst>
          </p:cNvPr>
          <p:cNvSpPr txBox="1"/>
          <p:nvPr/>
        </p:nvSpPr>
        <p:spPr>
          <a:xfrm>
            <a:off x="8977225" y="2674875"/>
            <a:ext cx="2520939" cy="461665"/>
          </a:xfrm>
          <a:prstGeom prst="rect">
            <a:avLst/>
          </a:prstGeom>
          <a:noFill/>
        </p:spPr>
        <p:txBody>
          <a:bodyPr wrap="square" rtlCol="0">
            <a:spAutoFit/>
          </a:bodyPr>
          <a:lstStyle/>
          <a:p>
            <a:pPr algn="ctr"/>
            <a:r>
              <a:rPr lang="en-IN" sz="2400" b="1" dirty="0">
                <a:latin typeface="Arial" panose="020B0604020202020204" pitchFamily="34" charset="0"/>
                <a:cs typeface="Arial" panose="020B0604020202020204" pitchFamily="34" charset="0"/>
              </a:rPr>
              <a:t>GEOGRAPHY</a:t>
            </a:r>
          </a:p>
        </p:txBody>
      </p:sp>
      <p:sp>
        <p:nvSpPr>
          <p:cNvPr id="30" name="TextBox 29">
            <a:extLst>
              <a:ext uri="{FF2B5EF4-FFF2-40B4-BE49-F238E27FC236}">
                <a16:creationId xmlns="" xmlns:a16="http://schemas.microsoft.com/office/drawing/2014/main" id="{932C1F5D-D417-47C3-8EF6-896E18FFC6E7}"/>
              </a:ext>
            </a:extLst>
          </p:cNvPr>
          <p:cNvSpPr txBox="1"/>
          <p:nvPr/>
        </p:nvSpPr>
        <p:spPr>
          <a:xfrm>
            <a:off x="6213631" y="3673690"/>
            <a:ext cx="2683980" cy="1200329"/>
          </a:xfrm>
          <a:prstGeom prst="rect">
            <a:avLst/>
          </a:prstGeom>
          <a:noFill/>
        </p:spPr>
        <p:txBody>
          <a:bodyPr wrap="square" rtlCol="0" anchor="b">
            <a:spAutoFit/>
          </a:bodyPr>
          <a:lstStyle/>
          <a:p>
            <a:pPr algn="ctr"/>
            <a:r>
              <a:rPr lang="en-IN" dirty="0">
                <a:latin typeface="Arial" panose="020B0604020202020204" pitchFamily="34" charset="0"/>
                <a:cs typeface="Arial" panose="020B0604020202020204" pitchFamily="34" charset="0"/>
              </a:rPr>
              <a:t>The applicant must have completed a </a:t>
            </a:r>
            <a:r>
              <a:rPr lang="en-IN" b="1" dirty="0">
                <a:solidFill>
                  <a:srgbClr val="C00000"/>
                </a:solidFill>
                <a:latin typeface="Arial" panose="020B0604020202020204" pitchFamily="34" charset="0"/>
                <a:cs typeface="Arial" panose="020B0604020202020204" pitchFamily="34" charset="0"/>
              </a:rPr>
              <a:t>minimum </a:t>
            </a:r>
            <a:r>
              <a:rPr lang="en-IN" b="1" dirty="0" smtClean="0">
                <a:solidFill>
                  <a:srgbClr val="C00000"/>
                </a:solidFill>
                <a:latin typeface="Arial" panose="020B0604020202020204" pitchFamily="34" charset="0"/>
                <a:cs typeface="Arial" panose="020B0604020202020204" pitchFamily="34" charset="0"/>
              </a:rPr>
              <a:t>Form </a:t>
            </a:r>
            <a:r>
              <a:rPr lang="en-IN" b="1" dirty="0">
                <a:solidFill>
                  <a:srgbClr val="C00000"/>
                </a:solidFill>
                <a:latin typeface="Arial" panose="020B0604020202020204" pitchFamily="34" charset="0"/>
                <a:cs typeface="Arial" panose="020B0604020202020204" pitchFamily="34" charset="0"/>
              </a:rPr>
              <a:t>4 qualification </a:t>
            </a:r>
            <a:r>
              <a:rPr lang="en-IN" dirty="0">
                <a:latin typeface="Arial" panose="020B0604020202020204" pitchFamily="34" charset="0"/>
                <a:cs typeface="Arial" panose="020B0604020202020204" pitchFamily="34" charset="0"/>
              </a:rPr>
              <a:t>or equivalent</a:t>
            </a:r>
          </a:p>
        </p:txBody>
      </p:sp>
      <p:sp>
        <p:nvSpPr>
          <p:cNvPr id="31" name="TextBox 30">
            <a:extLst>
              <a:ext uri="{FF2B5EF4-FFF2-40B4-BE49-F238E27FC236}">
                <a16:creationId xmlns="" xmlns:a16="http://schemas.microsoft.com/office/drawing/2014/main" id="{9435B2A4-BB51-4F65-A87C-114A7244114B}"/>
              </a:ext>
            </a:extLst>
          </p:cNvPr>
          <p:cNvSpPr txBox="1"/>
          <p:nvPr/>
        </p:nvSpPr>
        <p:spPr>
          <a:xfrm>
            <a:off x="8842719" y="3627524"/>
            <a:ext cx="2821121" cy="646331"/>
          </a:xfrm>
          <a:prstGeom prst="rect">
            <a:avLst/>
          </a:prstGeom>
          <a:noFill/>
        </p:spPr>
        <p:txBody>
          <a:bodyPr wrap="square" rtlCol="0" anchor="b">
            <a:spAutoFit/>
          </a:bodyPr>
          <a:lstStyle/>
          <a:p>
            <a:pPr algn="ctr"/>
            <a:r>
              <a:rPr lang="en-IN" dirty="0">
                <a:latin typeface="Arial" panose="020B0604020202020204" pitchFamily="34" charset="0"/>
                <a:cs typeface="Arial" panose="020B0604020202020204" pitchFamily="34" charset="0"/>
              </a:rPr>
              <a:t>The business must </a:t>
            </a:r>
            <a:r>
              <a:rPr lang="en-IN" b="1" dirty="0">
                <a:solidFill>
                  <a:srgbClr val="C00000"/>
                </a:solidFill>
                <a:latin typeface="Arial" panose="020B0604020202020204" pitchFamily="34" charset="0"/>
                <a:cs typeface="Arial" panose="020B0604020202020204" pitchFamily="34" charset="0"/>
              </a:rPr>
              <a:t>operate in Kenya</a:t>
            </a:r>
          </a:p>
        </p:txBody>
      </p:sp>
      <p:sp>
        <p:nvSpPr>
          <p:cNvPr id="32" name="TextBox 31">
            <a:extLst>
              <a:ext uri="{FF2B5EF4-FFF2-40B4-BE49-F238E27FC236}">
                <a16:creationId xmlns="" xmlns:a16="http://schemas.microsoft.com/office/drawing/2014/main" id="{096153D3-4150-4D0F-9052-273E8FE69CD9}"/>
              </a:ext>
            </a:extLst>
          </p:cNvPr>
          <p:cNvSpPr txBox="1"/>
          <p:nvPr/>
        </p:nvSpPr>
        <p:spPr>
          <a:xfrm>
            <a:off x="2993137" y="3632783"/>
            <a:ext cx="3220494" cy="1754326"/>
          </a:xfrm>
          <a:prstGeom prst="rect">
            <a:avLst/>
          </a:prstGeom>
          <a:noFill/>
        </p:spPr>
        <p:txBody>
          <a:bodyPr wrap="square" rtlCol="0" anchor="b">
            <a:spAutoFit/>
          </a:bodyPr>
          <a:lstStyle/>
          <a:p>
            <a:pPr algn="ctr"/>
            <a:r>
              <a:rPr lang="en-IN" dirty="0">
                <a:latin typeface="Arial" panose="020B0604020202020204" pitchFamily="34" charset="0"/>
                <a:cs typeface="Arial" panose="020B0604020202020204" pitchFamily="34" charset="0"/>
              </a:rPr>
              <a:t>The applicant must be a </a:t>
            </a:r>
            <a:r>
              <a:rPr lang="en-IN" b="1" dirty="0">
                <a:solidFill>
                  <a:srgbClr val="C00000"/>
                </a:solidFill>
                <a:latin typeface="Arial" panose="020B0604020202020204" pitchFamily="34" charset="0"/>
                <a:cs typeface="Arial" panose="020B0604020202020204" pitchFamily="34" charset="0"/>
              </a:rPr>
              <a:t>Kenyan national. </a:t>
            </a:r>
            <a:r>
              <a:rPr lang="en-IN" dirty="0">
                <a:latin typeface="Arial" panose="020B0604020202020204" pitchFamily="34" charset="0"/>
                <a:cs typeface="Arial" panose="020B0604020202020204" pitchFamily="34" charset="0"/>
              </a:rPr>
              <a:t>Kenyans living abroad can apply but will need to demonstrate that they will </a:t>
            </a:r>
            <a:r>
              <a:rPr lang="en-IN" b="1" dirty="0">
                <a:solidFill>
                  <a:srgbClr val="C00000"/>
                </a:solidFill>
                <a:latin typeface="Arial" panose="020B0604020202020204" pitchFamily="34" charset="0"/>
                <a:cs typeface="Arial" panose="020B0604020202020204" pitchFamily="34" charset="0"/>
              </a:rPr>
              <a:t>live and operate the business in Kenya</a:t>
            </a:r>
            <a:endParaRPr lang="en-IN" dirty="0">
              <a:latin typeface="Arial" panose="020B0604020202020204" pitchFamily="34" charset="0"/>
              <a:cs typeface="Arial" panose="020B0604020202020204" pitchFamily="34" charset="0"/>
            </a:endParaRPr>
          </a:p>
        </p:txBody>
      </p:sp>
      <p:sp>
        <p:nvSpPr>
          <p:cNvPr id="2" name="Rectangle 1"/>
          <p:cNvSpPr/>
          <p:nvPr/>
        </p:nvSpPr>
        <p:spPr>
          <a:xfrm>
            <a:off x="2120018" y="222621"/>
            <a:ext cx="6481261" cy="584775"/>
          </a:xfrm>
          <a:prstGeom prst="rect">
            <a:avLst/>
          </a:prstGeom>
        </p:spPr>
        <p:txBody>
          <a:bodyPr wrap="none">
            <a:spAutoFit/>
          </a:bodyPr>
          <a:lstStyle/>
          <a:p>
            <a:r>
              <a:rPr lang="en-US" sz="2400" b="1" dirty="0">
                <a:solidFill>
                  <a:srgbClr val="FFFFFF"/>
                </a:solidFill>
                <a:latin typeface="Bell MT" panose="02020503060305020303" pitchFamily="18" charset="0"/>
                <a:cs typeface="Times New Roman" panose="02020603050405020304" pitchFamily="18" charset="0"/>
              </a:rPr>
              <a:t> </a:t>
            </a:r>
            <a:r>
              <a:rPr lang="en-US" sz="3200" b="1" dirty="0">
                <a:latin typeface="Arial" panose="020B0604020202020204" pitchFamily="34" charset="0"/>
                <a:cs typeface="Arial" panose="020B0604020202020204" pitchFamily="34" charset="0"/>
              </a:rPr>
              <a:t>Who can apply for </a:t>
            </a:r>
            <a:r>
              <a:rPr lang="en-US" sz="3200" b="1" dirty="0" err="1">
                <a:latin typeface="Arial" panose="020B0604020202020204" pitchFamily="34" charset="0"/>
                <a:cs typeface="Arial" panose="020B0604020202020204" pitchFamily="34" charset="0"/>
              </a:rPr>
              <a:t>MbeleNaBiz</a:t>
            </a:r>
            <a:r>
              <a:rPr lang="en-US" sz="3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99680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943" y="2870289"/>
            <a:ext cx="3071994" cy="3525058"/>
          </a:xfrm>
          <a:prstGeom prst="rect">
            <a:avLst/>
          </a:prstGeom>
        </p:spPr>
      </p:pic>
      <p:pic>
        <p:nvPicPr>
          <p:cNvPr id="9" name="Picture 8">
            <a:extLst>
              <a:ext uri="{FF2B5EF4-FFF2-40B4-BE49-F238E27FC236}">
                <a16:creationId xmlns="" xmlns:a16="http://schemas.microsoft.com/office/drawing/2014/main" id="{3953007E-3694-42B6-AD9B-1313DBD93B31}"/>
              </a:ext>
            </a:extLst>
          </p:cNvPr>
          <p:cNvPicPr>
            <a:picLocks noChangeAspect="1"/>
          </p:cNvPicPr>
          <p:nvPr/>
        </p:nvPicPr>
        <p:blipFill>
          <a:blip r:embed="rId4"/>
          <a:stretch>
            <a:fillRect/>
          </a:stretch>
        </p:blipFill>
        <p:spPr>
          <a:xfrm>
            <a:off x="0" y="6713552"/>
            <a:ext cx="12192000" cy="155147"/>
          </a:xfrm>
          <a:prstGeom prst="rect">
            <a:avLst/>
          </a:prstGeom>
        </p:spPr>
      </p:pic>
      <p:sp>
        <p:nvSpPr>
          <p:cNvPr id="13" name="TextBox 12">
            <a:extLst>
              <a:ext uri="{FF2B5EF4-FFF2-40B4-BE49-F238E27FC236}">
                <a16:creationId xmlns="" xmlns:a16="http://schemas.microsoft.com/office/drawing/2014/main" id="{87973B54-42EA-4643-8DD9-F8629D96EEE3}"/>
              </a:ext>
            </a:extLst>
          </p:cNvPr>
          <p:cNvSpPr txBox="1"/>
          <p:nvPr/>
        </p:nvSpPr>
        <p:spPr>
          <a:xfrm>
            <a:off x="456370" y="1966416"/>
            <a:ext cx="4972198"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Visit www.mbelenabiz.go.ke and apply through the competition registration link</a:t>
            </a:r>
          </a:p>
        </p:txBody>
      </p:sp>
      <p:sp>
        <p:nvSpPr>
          <p:cNvPr id="14" name="TextBox 13">
            <a:extLst>
              <a:ext uri="{FF2B5EF4-FFF2-40B4-BE49-F238E27FC236}">
                <a16:creationId xmlns="" xmlns:a16="http://schemas.microsoft.com/office/drawing/2014/main" id="{A28EB2D2-45E3-428A-BF45-D5CAF6138619}"/>
              </a:ext>
            </a:extLst>
          </p:cNvPr>
          <p:cNvSpPr txBox="1"/>
          <p:nvPr/>
        </p:nvSpPr>
        <p:spPr>
          <a:xfrm>
            <a:off x="6421955" y="1951009"/>
            <a:ext cx="5213966"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For those without access to the internet or a computer, it is possible to submit a paper application*</a:t>
            </a:r>
          </a:p>
        </p:txBody>
      </p:sp>
      <p:sp>
        <p:nvSpPr>
          <p:cNvPr id="10" name="Rectangle 9">
            <a:extLst>
              <a:ext uri="{FF2B5EF4-FFF2-40B4-BE49-F238E27FC236}">
                <a16:creationId xmlns="" xmlns:a16="http://schemas.microsoft.com/office/drawing/2014/main" id="{F0386B5F-F5A4-4586-9845-74A6302FF5CB}"/>
              </a:ext>
            </a:extLst>
          </p:cNvPr>
          <p:cNvSpPr/>
          <p:nvPr/>
        </p:nvSpPr>
        <p:spPr>
          <a:xfrm>
            <a:off x="1896794" y="1376166"/>
            <a:ext cx="1540806" cy="523220"/>
          </a:xfrm>
          <a:prstGeom prst="rect">
            <a:avLst/>
          </a:prstGeom>
        </p:spPr>
        <p:txBody>
          <a:bodyPr wrap="none">
            <a:spAutoFit/>
          </a:bodyPr>
          <a:lstStyle/>
          <a:p>
            <a:r>
              <a:rPr lang="en-US" sz="2800" b="1" dirty="0">
                <a:solidFill>
                  <a:srgbClr val="C00000"/>
                </a:solidFill>
                <a:latin typeface="Arial" panose="020B0604020202020204" pitchFamily="34" charset="0"/>
                <a:cs typeface="Arial" panose="020B0604020202020204" pitchFamily="34" charset="0"/>
              </a:rPr>
              <a:t>ONLINE</a:t>
            </a:r>
          </a:p>
        </p:txBody>
      </p:sp>
      <p:sp>
        <p:nvSpPr>
          <p:cNvPr id="19" name="Rectangle 18">
            <a:extLst>
              <a:ext uri="{FF2B5EF4-FFF2-40B4-BE49-F238E27FC236}">
                <a16:creationId xmlns="" xmlns:a16="http://schemas.microsoft.com/office/drawing/2014/main" id="{75C368E4-9FAE-46B7-9899-2465680DB5A7}"/>
              </a:ext>
            </a:extLst>
          </p:cNvPr>
          <p:cNvSpPr/>
          <p:nvPr/>
        </p:nvSpPr>
        <p:spPr>
          <a:xfrm>
            <a:off x="7207522" y="1357649"/>
            <a:ext cx="4170885" cy="523220"/>
          </a:xfrm>
          <a:prstGeom prst="rect">
            <a:avLst/>
          </a:prstGeom>
        </p:spPr>
        <p:txBody>
          <a:bodyPr wrap="none">
            <a:spAutoFit/>
          </a:bodyPr>
          <a:lstStyle/>
          <a:p>
            <a:r>
              <a:rPr lang="en-US" sz="2800" b="1" dirty="0" smtClean="0">
                <a:solidFill>
                  <a:srgbClr val="C00000"/>
                </a:solidFill>
                <a:latin typeface="Arial" panose="020B0604020202020204" pitchFamily="34" charset="0"/>
                <a:cs typeface="Arial" panose="020B0604020202020204" pitchFamily="34" charset="0"/>
              </a:rPr>
              <a:t>PAPER</a:t>
            </a:r>
            <a:r>
              <a:rPr lang="en-US" sz="2800" b="1" dirty="0" smtClean="0">
                <a:solidFill>
                  <a:srgbClr val="C00000"/>
                </a:solidFill>
                <a:latin typeface="Bell MT" panose="02020503060305020303" pitchFamily="18" charset="0"/>
                <a:cs typeface="Times New Roman" panose="02020603050405020304" pitchFamily="18" charset="0"/>
              </a:rPr>
              <a:t> </a:t>
            </a:r>
            <a:r>
              <a:rPr lang="en-US" sz="2800" b="1" dirty="0" smtClean="0">
                <a:solidFill>
                  <a:srgbClr val="C00000"/>
                </a:solidFill>
                <a:latin typeface="Arial" panose="020B0604020202020204" pitchFamily="34" charset="0"/>
                <a:cs typeface="Arial" panose="020B0604020202020204" pitchFamily="34" charset="0"/>
              </a:rPr>
              <a:t>APPLICATIONS</a:t>
            </a:r>
            <a:endParaRPr lang="en-US" sz="2800" b="1" dirty="0">
              <a:solidFill>
                <a:srgbClr val="C0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 xmlns:a16="http://schemas.microsoft.com/office/drawing/2014/main" id="{B5D31ECB-191B-4B0E-A35F-7A5A99DCEBCE}"/>
              </a:ext>
            </a:extLst>
          </p:cNvPr>
          <p:cNvSpPr/>
          <p:nvPr/>
        </p:nvSpPr>
        <p:spPr>
          <a:xfrm>
            <a:off x="2326307" y="6058694"/>
            <a:ext cx="7859415" cy="615553"/>
          </a:xfrm>
          <a:prstGeom prst="rect">
            <a:avLst/>
          </a:prstGeom>
        </p:spPr>
        <p:txBody>
          <a:bodyPr wrap="square">
            <a:spAutoFit/>
          </a:bodyPr>
          <a:lstStyle/>
          <a:p>
            <a:endParaRPr lang="en-US" sz="1600" dirty="0">
              <a:latin typeface="Bell MT" panose="02020503060305020303" pitchFamily="18" charset="0"/>
              <a:cs typeface="Times New Roman" panose="02020603050405020304" pitchFamily="18" charset="0"/>
            </a:endParaRPr>
          </a:p>
          <a:p>
            <a:r>
              <a:rPr lang="en-US" b="1" dirty="0">
                <a:latin typeface="Arial" panose="020B0604020202020204" pitchFamily="34" charset="0"/>
                <a:cs typeface="Arial" panose="020B0604020202020204" pitchFamily="34" charset="0"/>
              </a:rPr>
              <a:t>*Please note we strongly encourage submission of applications </a:t>
            </a:r>
            <a:r>
              <a:rPr lang="en-US" b="1" dirty="0" smtClean="0">
                <a:latin typeface="Arial" panose="020B0604020202020204" pitchFamily="34" charset="0"/>
                <a:cs typeface="Arial" panose="020B0604020202020204" pitchFamily="34" charset="0"/>
              </a:rPr>
              <a:t>online</a:t>
            </a:r>
            <a:endParaRPr lang="en-US"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 xmlns:a16="http://schemas.microsoft.com/office/drawing/2014/main" id="{50604C67-959F-45D8-A4D7-39B106B74F22}"/>
              </a:ext>
            </a:extLst>
          </p:cNvPr>
          <p:cNvSpPr/>
          <p:nvPr/>
        </p:nvSpPr>
        <p:spPr>
          <a:xfrm>
            <a:off x="9683656" y="3593986"/>
            <a:ext cx="2508344" cy="830997"/>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*County Youth Directors </a:t>
            </a:r>
          </a:p>
          <a:p>
            <a:r>
              <a:rPr lang="en-US" sz="1600" b="1" dirty="0" smtClean="0">
                <a:latin typeface="Arial" panose="020B0604020202020204" pitchFamily="34" charset="0"/>
                <a:cs typeface="Arial" panose="020B0604020202020204" pitchFamily="34" charset="0"/>
              </a:rPr>
              <a:t>across all counties </a:t>
            </a:r>
            <a:endParaRPr lang="en-US" sz="16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250F99F8-A756-499D-B797-5525B06A1F28}"/>
              </a:ext>
            </a:extLst>
          </p:cNvPr>
          <p:cNvSpPr txBox="1"/>
          <p:nvPr/>
        </p:nvSpPr>
        <p:spPr>
          <a:xfrm>
            <a:off x="6393703" y="2454155"/>
            <a:ext cx="5612653"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Paper applications can be collected from and submitted to: </a:t>
            </a:r>
          </a:p>
        </p:txBody>
      </p:sp>
      <p:sp>
        <p:nvSpPr>
          <p:cNvPr id="4" name="Rectangle 3">
            <a:extLst>
              <a:ext uri="{FF2B5EF4-FFF2-40B4-BE49-F238E27FC236}">
                <a16:creationId xmlns="" xmlns:a16="http://schemas.microsoft.com/office/drawing/2014/main" id="{E46378A5-88A5-4D89-A465-9BF8044F841B}"/>
              </a:ext>
            </a:extLst>
          </p:cNvPr>
          <p:cNvSpPr/>
          <p:nvPr/>
        </p:nvSpPr>
        <p:spPr>
          <a:xfrm>
            <a:off x="355165" y="1378176"/>
            <a:ext cx="5073403" cy="509161"/>
          </a:xfrm>
          <a:prstGeom prst="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 xmlns:a16="http://schemas.microsoft.com/office/drawing/2014/main" id="{19FDB8B7-02F3-4229-A4D2-E3533831C6A2}"/>
              </a:ext>
            </a:extLst>
          </p:cNvPr>
          <p:cNvSpPr/>
          <p:nvPr/>
        </p:nvSpPr>
        <p:spPr>
          <a:xfrm>
            <a:off x="6593046" y="1362271"/>
            <a:ext cx="5213966" cy="531235"/>
          </a:xfrm>
          <a:prstGeom prst="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Bell MT" panose="02020503060305020303" pitchFamily="18" charset="0"/>
            </a:endParaRPr>
          </a:p>
        </p:txBody>
      </p:sp>
      <p:pic>
        <p:nvPicPr>
          <p:cNvPr id="2" name="Picture 1"/>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40750" y="3422105"/>
            <a:ext cx="258770" cy="258770"/>
          </a:xfrm>
          <a:prstGeom prst="rect">
            <a:avLst/>
          </a:prstGeom>
        </p:spPr>
      </p:pic>
      <p:pic>
        <p:nvPicPr>
          <p:cNvPr id="21" name="Picture 20"/>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1298" y="3128100"/>
            <a:ext cx="258770" cy="258770"/>
          </a:xfrm>
          <a:prstGeom prst="rect">
            <a:avLst/>
          </a:prstGeom>
        </p:spPr>
      </p:pic>
      <p:pic>
        <p:nvPicPr>
          <p:cNvPr id="31" name="Picture 30"/>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312608" y="3384624"/>
            <a:ext cx="258770" cy="258770"/>
          </a:xfrm>
          <a:prstGeom prst="rect">
            <a:avLst/>
          </a:prstGeom>
        </p:spPr>
      </p:pic>
      <p:pic>
        <p:nvPicPr>
          <p:cNvPr id="35" name="Picture 3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48224" y="2938860"/>
            <a:ext cx="258770" cy="258770"/>
          </a:xfrm>
          <a:prstGeom prst="rect">
            <a:avLst/>
          </a:prstGeom>
        </p:spPr>
      </p:pic>
      <p:pic>
        <p:nvPicPr>
          <p:cNvPr id="36" name="Picture 35"/>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674351" y="3128100"/>
            <a:ext cx="258770" cy="258770"/>
          </a:xfrm>
          <a:prstGeom prst="rect">
            <a:avLst/>
          </a:prstGeom>
        </p:spPr>
      </p:pic>
      <p:pic>
        <p:nvPicPr>
          <p:cNvPr id="37" name="Picture 36"/>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36206" y="4017112"/>
            <a:ext cx="258770" cy="258770"/>
          </a:xfrm>
          <a:prstGeom prst="rect">
            <a:avLst/>
          </a:prstGeom>
        </p:spPr>
      </p:pic>
      <p:pic>
        <p:nvPicPr>
          <p:cNvPr id="38" name="Picture 3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829927" y="3630723"/>
            <a:ext cx="258770" cy="258770"/>
          </a:xfrm>
          <a:prstGeom prst="rect">
            <a:avLst/>
          </a:prstGeom>
        </p:spPr>
      </p:pic>
      <p:pic>
        <p:nvPicPr>
          <p:cNvPr id="39" name="Picture 38"/>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933236" y="3746831"/>
            <a:ext cx="258770" cy="258770"/>
          </a:xfrm>
          <a:prstGeom prst="rect">
            <a:avLst/>
          </a:prstGeom>
        </p:spPr>
      </p:pic>
      <p:pic>
        <p:nvPicPr>
          <p:cNvPr id="40" name="Picture 39"/>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74608" y="4146624"/>
            <a:ext cx="258770" cy="258770"/>
          </a:xfrm>
          <a:prstGeom prst="rect">
            <a:avLst/>
          </a:prstGeom>
        </p:spPr>
      </p:pic>
      <p:pic>
        <p:nvPicPr>
          <p:cNvPr id="41" name="Picture 40"/>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346090" y="4181066"/>
            <a:ext cx="258770" cy="258770"/>
          </a:xfrm>
          <a:prstGeom prst="rect">
            <a:avLst/>
          </a:prstGeom>
        </p:spPr>
      </p:pic>
      <p:pic>
        <p:nvPicPr>
          <p:cNvPr id="42" name="Picture 41"/>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62747" y="4436166"/>
            <a:ext cx="258770" cy="258770"/>
          </a:xfrm>
          <a:prstGeom prst="rect">
            <a:avLst/>
          </a:prstGeom>
        </p:spPr>
      </p:pic>
      <p:pic>
        <p:nvPicPr>
          <p:cNvPr id="43" name="Picture 42"/>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71378" y="4603328"/>
            <a:ext cx="258770" cy="258770"/>
          </a:xfrm>
          <a:prstGeom prst="rect">
            <a:avLst/>
          </a:prstGeom>
        </p:spPr>
      </p:pic>
      <p:pic>
        <p:nvPicPr>
          <p:cNvPr id="44" name="Picture 43"/>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95490" y="4881863"/>
            <a:ext cx="258770" cy="258770"/>
          </a:xfrm>
          <a:prstGeom prst="rect">
            <a:avLst/>
          </a:prstGeom>
        </p:spPr>
      </p:pic>
      <p:pic>
        <p:nvPicPr>
          <p:cNvPr id="45" name="Picture 4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70972" y="4405394"/>
            <a:ext cx="258770" cy="258770"/>
          </a:xfrm>
          <a:prstGeom prst="rect">
            <a:avLst/>
          </a:prstGeom>
        </p:spPr>
      </p:pic>
      <p:pic>
        <p:nvPicPr>
          <p:cNvPr id="46" name="Picture 45"/>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29082" y="4887977"/>
            <a:ext cx="258770" cy="258770"/>
          </a:xfrm>
          <a:prstGeom prst="rect">
            <a:avLst/>
          </a:prstGeom>
        </p:spPr>
      </p:pic>
      <p:pic>
        <p:nvPicPr>
          <p:cNvPr id="47" name="Picture 46"/>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39962" y="5236691"/>
            <a:ext cx="258770" cy="258770"/>
          </a:xfrm>
          <a:prstGeom prst="rect">
            <a:avLst/>
          </a:prstGeom>
        </p:spPr>
      </p:pic>
      <p:pic>
        <p:nvPicPr>
          <p:cNvPr id="48" name="Picture 4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1298" y="4889369"/>
            <a:ext cx="258770" cy="258770"/>
          </a:xfrm>
          <a:prstGeom prst="rect">
            <a:avLst/>
          </a:prstGeom>
        </p:spPr>
      </p:pic>
      <p:pic>
        <p:nvPicPr>
          <p:cNvPr id="49" name="Picture 48"/>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71378" y="5199994"/>
            <a:ext cx="258770" cy="258770"/>
          </a:xfrm>
          <a:prstGeom prst="rect">
            <a:avLst/>
          </a:prstGeom>
        </p:spPr>
      </p:pic>
      <p:pic>
        <p:nvPicPr>
          <p:cNvPr id="50" name="Picture 49"/>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60940" y="5829287"/>
            <a:ext cx="258770" cy="258770"/>
          </a:xfrm>
          <a:prstGeom prst="rect">
            <a:avLst/>
          </a:prstGeom>
        </p:spPr>
      </p:pic>
      <p:pic>
        <p:nvPicPr>
          <p:cNvPr id="51" name="Picture 50"/>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70168" y="5703261"/>
            <a:ext cx="258770" cy="258770"/>
          </a:xfrm>
          <a:prstGeom prst="rect">
            <a:avLst/>
          </a:prstGeom>
        </p:spPr>
      </p:pic>
      <p:sp>
        <p:nvSpPr>
          <p:cNvPr id="5" name="Rectangle 4"/>
          <p:cNvSpPr/>
          <p:nvPr/>
        </p:nvSpPr>
        <p:spPr>
          <a:xfrm>
            <a:off x="2326307" y="226956"/>
            <a:ext cx="7013458"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How </a:t>
            </a:r>
            <a:r>
              <a:rPr lang="en-US" sz="3200" b="1" dirty="0" smtClean="0">
                <a:latin typeface="Arial" panose="020B0604020202020204" pitchFamily="34" charset="0"/>
                <a:cs typeface="Arial" panose="020B0604020202020204" pitchFamily="34" charset="0"/>
              </a:rPr>
              <a:t>do you </a:t>
            </a:r>
            <a:r>
              <a:rPr lang="en-US" sz="3200" b="1" dirty="0">
                <a:latin typeface="Arial" panose="020B0604020202020204" pitchFamily="34" charset="0"/>
                <a:cs typeface="Arial" panose="020B0604020202020204" pitchFamily="34" charset="0"/>
              </a:rPr>
              <a:t>apply for </a:t>
            </a:r>
            <a:r>
              <a:rPr lang="en-US" sz="3200" b="1" dirty="0" err="1">
                <a:latin typeface="Arial" panose="020B0604020202020204" pitchFamily="34" charset="0"/>
                <a:cs typeface="Arial" panose="020B0604020202020204" pitchFamily="34" charset="0"/>
              </a:rPr>
              <a:t>MbeleNaBiz</a:t>
            </a:r>
            <a:r>
              <a:rPr lang="en-US" sz="3200" b="1" dirty="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6"/>
          <a:stretch>
            <a:fillRect/>
          </a:stretch>
        </p:blipFill>
        <p:spPr>
          <a:xfrm>
            <a:off x="1023804" y="2538209"/>
            <a:ext cx="3805504" cy="3714699"/>
          </a:xfrm>
          <a:prstGeom prst="rect">
            <a:avLst/>
          </a:prstGeom>
        </p:spPr>
      </p:pic>
    </p:spTree>
    <p:extLst>
      <p:ext uri="{BB962C8B-B14F-4D97-AF65-F5344CB8AC3E}">
        <p14:creationId xmlns:p14="http://schemas.microsoft.com/office/powerpoint/2010/main" val="2397111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093" y="182306"/>
            <a:ext cx="8783436" cy="678933"/>
          </a:xfrm>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Online Application </a:t>
            </a:r>
            <a:r>
              <a:rPr lang="en-US" sz="3200" dirty="0">
                <a:solidFill>
                  <a:schemeClr val="tx1"/>
                </a:solidFill>
                <a:latin typeface="Arial" panose="020B0604020202020204" pitchFamily="34" charset="0"/>
                <a:cs typeface="Arial" panose="020B0604020202020204" pitchFamily="34" charset="0"/>
              </a:rPr>
              <a:t>Process- Step by Step</a:t>
            </a:r>
            <a:endParaRPr lang="en-GB"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5475" y="1171648"/>
            <a:ext cx="11214100" cy="5112194"/>
          </a:xfrm>
        </p:spPr>
        <p:txBody>
          <a:bodyPr>
            <a:normAutofit fontScale="62500" lnSpcReduction="20000"/>
          </a:bodyPr>
          <a:lstStyle/>
          <a:p>
            <a:pPr lvl="0">
              <a:buFont typeface="Wingdings" panose="05000000000000000000" pitchFamily="2" charset="2"/>
              <a:buChar char="ü"/>
            </a:pPr>
            <a:r>
              <a:rPr lang="en-US" sz="2900" dirty="0">
                <a:solidFill>
                  <a:prstClr val="black"/>
                </a:solidFill>
                <a:latin typeface="Arial" panose="020B0604020202020204" pitchFamily="34" charset="0"/>
                <a:cs typeface="Arial" panose="020B0604020202020204" pitchFamily="34" charset="0"/>
              </a:rPr>
              <a:t>In order to apply, ensure your business meets the eligibility criteria for the competition. </a:t>
            </a:r>
          </a:p>
          <a:p>
            <a:pPr lvl="0">
              <a:buFont typeface="Wingdings" panose="05000000000000000000" pitchFamily="2" charset="2"/>
              <a:buChar char="ü"/>
            </a:pPr>
            <a:r>
              <a:rPr lang="en-US" sz="2900" dirty="0">
                <a:solidFill>
                  <a:prstClr val="black"/>
                </a:solidFill>
                <a:latin typeface="Arial" panose="020B0604020202020204" pitchFamily="34" charset="0"/>
                <a:cs typeface="Arial" panose="020B0604020202020204" pitchFamily="34" charset="0"/>
              </a:rPr>
              <a:t>Read through all </a:t>
            </a:r>
            <a:r>
              <a:rPr lang="en-US" sz="2900" dirty="0" smtClean="0">
                <a:solidFill>
                  <a:prstClr val="black"/>
                </a:solidFill>
                <a:latin typeface="Arial" panose="020B0604020202020204" pitchFamily="34" charset="0"/>
                <a:cs typeface="Arial" panose="020B0604020202020204" pitchFamily="34" charset="0"/>
              </a:rPr>
              <a:t>the </a:t>
            </a:r>
            <a:r>
              <a:rPr lang="en-US" sz="2900" dirty="0">
                <a:solidFill>
                  <a:prstClr val="black"/>
                </a:solidFill>
                <a:latin typeface="Arial" panose="020B0604020202020204" pitchFamily="34" charset="0"/>
                <a:cs typeface="Arial" panose="020B0604020202020204" pitchFamily="34" charset="0"/>
              </a:rPr>
              <a:t>information on the website; </a:t>
            </a:r>
            <a:r>
              <a:rPr lang="en-GB" sz="2900" u="sng" dirty="0" smtClean="0">
                <a:solidFill>
                  <a:srgbClr val="1F497D"/>
                </a:solidFill>
                <a:latin typeface="Arial" panose="020B0604020202020204" pitchFamily="34" charset="0"/>
                <a:ea typeface="Calibri" panose="020F0502020204030204" pitchFamily="34" charset="0"/>
                <a:cs typeface="Arial" panose="020B0604020202020204" pitchFamily="34" charset="0"/>
                <a:hlinkClick r:id="rId2"/>
              </a:rPr>
              <a:t>www.mbelenabiz.go.ke</a:t>
            </a:r>
            <a:endParaRPr lang="en-GB" sz="2900" u="sng" dirty="0" smtClean="0">
              <a:solidFill>
                <a:srgbClr val="1F497D"/>
              </a:solidFill>
              <a:latin typeface="Arial" panose="020B0604020202020204" pitchFamily="34" charset="0"/>
              <a:ea typeface="Calibri" panose="020F0502020204030204" pitchFamily="34" charset="0"/>
              <a:cs typeface="Arial" panose="020B0604020202020204" pitchFamily="34" charset="0"/>
            </a:endParaRPr>
          </a:p>
          <a:p>
            <a:pPr lvl="0">
              <a:buFont typeface="Wingdings" panose="05000000000000000000" pitchFamily="2" charset="2"/>
              <a:buChar char="ü"/>
            </a:pPr>
            <a:r>
              <a:rPr lang="en-GB" sz="2900" kern="0" dirty="0" smtClean="0">
                <a:latin typeface="Arial" panose="020B0604020202020204" pitchFamily="34" charset="0"/>
                <a:cs typeface="Arial" panose="020B0604020202020204" pitchFamily="34" charset="0"/>
              </a:rPr>
              <a:t>Click on ‘Apply Now’ to access the online application portal, register and apply.</a:t>
            </a:r>
          </a:p>
          <a:p>
            <a:pPr lvl="0">
              <a:buFont typeface="Wingdings" panose="05000000000000000000" pitchFamily="2" charset="2"/>
              <a:buChar char="ü"/>
            </a:pPr>
            <a:r>
              <a:rPr lang="en-GB" sz="2900" kern="0" dirty="0" smtClean="0">
                <a:latin typeface="Arial" panose="020B0604020202020204" pitchFamily="34" charset="0"/>
                <a:cs typeface="Arial" panose="020B0604020202020204" pitchFamily="34" charset="0"/>
              </a:rPr>
              <a:t>Read </a:t>
            </a:r>
            <a:r>
              <a:rPr lang="en-GB" sz="2900" kern="0" dirty="0">
                <a:latin typeface="Arial" panose="020B0604020202020204" pitchFamily="34" charset="0"/>
                <a:cs typeface="Arial" panose="020B0604020202020204" pitchFamily="34" charset="0"/>
              </a:rPr>
              <a:t>and accept the terms and conditions of the competition. </a:t>
            </a:r>
            <a:endParaRPr lang="en-US" sz="2900" dirty="0">
              <a:latin typeface="Arial" panose="020B0604020202020204" pitchFamily="34" charset="0"/>
              <a:cs typeface="Arial" panose="020B0604020202020204" pitchFamily="34" charset="0"/>
            </a:endParaRPr>
          </a:p>
          <a:p>
            <a:pPr lvl="0" eaLnBrk="0" fontAlgn="base" hangingPunct="0">
              <a:lnSpc>
                <a:spcPct val="100000"/>
              </a:lnSpc>
              <a:spcBef>
                <a:spcPct val="20000"/>
              </a:spcBef>
              <a:spcAft>
                <a:spcPts val="600"/>
              </a:spcAft>
              <a:buFont typeface="Wingdings" panose="05000000000000000000" pitchFamily="2" charset="2"/>
              <a:buChar char="ü"/>
              <a:defRPr/>
            </a:pPr>
            <a:r>
              <a:rPr lang="en-GB" sz="2900" kern="0" dirty="0" smtClean="0">
                <a:latin typeface="Arial" panose="020B0604020202020204" pitchFamily="34" charset="0"/>
                <a:cs typeface="Arial" panose="020B0604020202020204" pitchFamily="34" charset="0"/>
              </a:rPr>
              <a:t>Fill in all the sections on the </a:t>
            </a:r>
            <a:r>
              <a:rPr lang="en-GB" sz="2900" kern="0" dirty="0">
                <a:latin typeface="Arial" panose="020B0604020202020204" pitchFamily="34" charset="0"/>
                <a:cs typeface="Arial" panose="020B0604020202020204" pitchFamily="34" charset="0"/>
              </a:rPr>
              <a:t>application form, </a:t>
            </a:r>
            <a:r>
              <a:rPr lang="en-GB" sz="2900" kern="0" dirty="0" smtClean="0">
                <a:latin typeface="Arial" panose="020B0604020202020204" pitchFamily="34" charset="0"/>
                <a:cs typeface="Arial" panose="020B0604020202020204" pitchFamily="34" charset="0"/>
              </a:rPr>
              <a:t>ensuring you do not exceed the character limit.</a:t>
            </a:r>
          </a:p>
          <a:p>
            <a:pPr lvl="0" eaLnBrk="0" fontAlgn="base" hangingPunct="0">
              <a:lnSpc>
                <a:spcPct val="100000"/>
              </a:lnSpc>
              <a:spcBef>
                <a:spcPct val="20000"/>
              </a:spcBef>
              <a:spcAft>
                <a:spcPts val="600"/>
              </a:spcAft>
              <a:buFont typeface="Wingdings" panose="05000000000000000000" pitchFamily="2" charset="2"/>
              <a:buChar char="ü"/>
              <a:defRPr/>
            </a:pPr>
            <a:r>
              <a:rPr lang="en-US" sz="2900" dirty="0" smtClean="0">
                <a:solidFill>
                  <a:prstClr val="black"/>
                </a:solidFill>
                <a:latin typeface="Arial" panose="020B0604020202020204" pitchFamily="34" charset="0"/>
                <a:cs typeface="Arial" panose="020B0604020202020204" pitchFamily="34" charset="0"/>
              </a:rPr>
              <a:t>Fill </a:t>
            </a:r>
            <a:r>
              <a:rPr lang="en-US" sz="2900" dirty="0">
                <a:solidFill>
                  <a:prstClr val="black"/>
                </a:solidFill>
                <a:latin typeface="Arial" panose="020B0604020202020204" pitchFamily="34" charset="0"/>
                <a:cs typeface="Arial" panose="020B0604020202020204" pitchFamily="34" charset="0"/>
              </a:rPr>
              <a:t>in </a:t>
            </a:r>
            <a:r>
              <a:rPr lang="en-US" sz="2900" dirty="0" smtClean="0">
                <a:solidFill>
                  <a:prstClr val="black"/>
                </a:solidFill>
                <a:latin typeface="Arial" panose="020B0604020202020204" pitchFamily="34" charset="0"/>
                <a:cs typeface="Arial" panose="020B0604020202020204" pitchFamily="34" charset="0"/>
              </a:rPr>
              <a:t>all the business details </a:t>
            </a:r>
            <a:r>
              <a:rPr lang="en-US" sz="2900" dirty="0">
                <a:solidFill>
                  <a:prstClr val="black"/>
                </a:solidFill>
                <a:latin typeface="Arial" panose="020B0604020202020204" pitchFamily="34" charset="0"/>
                <a:cs typeface="Arial" panose="020B0604020202020204" pitchFamily="34" charset="0"/>
              </a:rPr>
              <a:t>accurately (Please note incorrect details may lead to </a:t>
            </a:r>
            <a:r>
              <a:rPr lang="en-US" sz="2900" dirty="0" smtClean="0">
                <a:solidFill>
                  <a:prstClr val="black"/>
                </a:solidFill>
                <a:latin typeface="Arial" panose="020B0604020202020204" pitchFamily="34" charset="0"/>
                <a:cs typeface="Arial" panose="020B0604020202020204" pitchFamily="34" charset="0"/>
              </a:rPr>
              <a:t>ineligibility)</a:t>
            </a:r>
          </a:p>
          <a:p>
            <a:pPr lvl="0" eaLnBrk="0" fontAlgn="base" hangingPunct="0">
              <a:lnSpc>
                <a:spcPct val="100000"/>
              </a:lnSpc>
              <a:spcBef>
                <a:spcPct val="20000"/>
              </a:spcBef>
              <a:spcAft>
                <a:spcPts val="600"/>
              </a:spcAft>
              <a:buFont typeface="Wingdings" panose="05000000000000000000" pitchFamily="2" charset="2"/>
              <a:buChar char="ü"/>
              <a:defRPr/>
            </a:pPr>
            <a:r>
              <a:rPr lang="en-US" sz="2900" dirty="0" smtClean="0">
                <a:solidFill>
                  <a:prstClr val="black"/>
                </a:solidFill>
                <a:latin typeface="Arial" panose="020B0604020202020204" pitchFamily="34" charset="0"/>
                <a:cs typeface="Arial" panose="020B0604020202020204" pitchFamily="34" charset="0"/>
              </a:rPr>
              <a:t>Once validation is 100%,  save &amp; close the application and then click ‘submit application’ on the right corner of the summary page.</a:t>
            </a:r>
          </a:p>
          <a:p>
            <a:pPr marL="0" lvl="0" indent="0" eaLnBrk="0" fontAlgn="base" hangingPunct="0">
              <a:lnSpc>
                <a:spcPct val="100000"/>
              </a:lnSpc>
              <a:spcBef>
                <a:spcPct val="20000"/>
              </a:spcBef>
              <a:spcAft>
                <a:spcPts val="600"/>
              </a:spcAft>
              <a:buNone/>
              <a:defRPr/>
            </a:pPr>
            <a:endParaRPr lang="en-GB" sz="2900" kern="0" dirty="0">
              <a:latin typeface="Arial" panose="020B0604020202020204" pitchFamily="34" charset="0"/>
              <a:cs typeface="Arial" panose="020B0604020202020204" pitchFamily="34" charset="0"/>
            </a:endParaRPr>
          </a:p>
          <a:p>
            <a:pPr marL="0" lvl="0" indent="0" eaLnBrk="0" fontAlgn="base" hangingPunct="0">
              <a:lnSpc>
                <a:spcPct val="100000"/>
              </a:lnSpc>
              <a:spcBef>
                <a:spcPct val="20000"/>
              </a:spcBef>
              <a:spcAft>
                <a:spcPts val="600"/>
              </a:spcAft>
              <a:buNone/>
              <a:defRPr/>
            </a:pPr>
            <a:r>
              <a:rPr lang="en-GB" sz="2900" kern="0" dirty="0" smtClean="0">
                <a:latin typeface="Arial" panose="020B0604020202020204" pitchFamily="34" charset="0"/>
                <a:cs typeface="Arial" panose="020B0604020202020204" pitchFamily="34" charset="0"/>
              </a:rPr>
              <a:t>*Upon </a:t>
            </a:r>
            <a:r>
              <a:rPr lang="en-GB" sz="2900" kern="0" dirty="0">
                <a:latin typeface="Arial" panose="020B0604020202020204" pitchFamily="34" charset="0"/>
                <a:cs typeface="Arial" panose="020B0604020202020204" pitchFamily="34" charset="0"/>
              </a:rPr>
              <a:t>submission, applicants will receive a </a:t>
            </a:r>
            <a:r>
              <a:rPr lang="en-GB" sz="2900" b="1" kern="0" dirty="0" smtClean="0">
                <a:latin typeface="Arial" panose="020B0604020202020204" pitchFamily="34" charset="0"/>
                <a:cs typeface="Arial" panose="020B0604020202020204" pitchFamily="34" charset="0"/>
              </a:rPr>
              <a:t>Reference Number</a:t>
            </a:r>
            <a:r>
              <a:rPr lang="en-GB" sz="2900" kern="0" dirty="0">
                <a:latin typeface="Arial" panose="020B0604020202020204" pitchFamily="34" charset="0"/>
                <a:cs typeface="Arial" panose="020B0604020202020204" pitchFamily="34" charset="0"/>
              </a:rPr>
              <a:t>. </a:t>
            </a:r>
          </a:p>
          <a:p>
            <a:pPr marL="0" lvl="0" indent="0" eaLnBrk="0" fontAlgn="base" hangingPunct="0">
              <a:lnSpc>
                <a:spcPct val="100000"/>
              </a:lnSpc>
              <a:spcBef>
                <a:spcPct val="20000"/>
              </a:spcBef>
              <a:spcAft>
                <a:spcPts val="600"/>
              </a:spcAft>
              <a:buNone/>
              <a:defRPr/>
            </a:pPr>
            <a:r>
              <a:rPr lang="en-US" sz="2900" kern="0" dirty="0" smtClean="0">
                <a:latin typeface="Arial" panose="020B0604020202020204" pitchFamily="34" charset="0"/>
                <a:cs typeface="Arial" panose="020B0604020202020204" pitchFamily="34" charset="0"/>
              </a:rPr>
              <a:t>*An </a:t>
            </a:r>
            <a:r>
              <a:rPr lang="en-US" sz="2900" kern="0" dirty="0">
                <a:latin typeface="Arial" panose="020B0604020202020204" pitchFamily="34" charset="0"/>
                <a:cs typeface="Arial" panose="020B0604020202020204" pitchFamily="34" charset="0"/>
              </a:rPr>
              <a:t>automated e-mail communication will be sent to each applicant acknowledging receipt of submitted applications and informing them of the </a:t>
            </a:r>
            <a:r>
              <a:rPr lang="en-US" sz="2900" kern="0" dirty="0" smtClean="0">
                <a:latin typeface="Arial" panose="020B0604020202020204" pitchFamily="34" charset="0"/>
                <a:cs typeface="Arial" panose="020B0604020202020204" pitchFamily="34" charset="0"/>
              </a:rPr>
              <a:t>Reference Number allocated </a:t>
            </a:r>
            <a:r>
              <a:rPr lang="en-US" sz="2900" kern="0" dirty="0">
                <a:latin typeface="Arial" panose="020B0604020202020204" pitchFamily="34" charset="0"/>
                <a:cs typeface="Arial" panose="020B0604020202020204" pitchFamily="34" charset="0"/>
              </a:rPr>
              <a:t>to their applications. </a:t>
            </a:r>
          </a:p>
          <a:p>
            <a:pPr marL="0" indent="0" eaLnBrk="0" fontAlgn="base" hangingPunct="0">
              <a:lnSpc>
                <a:spcPct val="100000"/>
              </a:lnSpc>
              <a:spcBef>
                <a:spcPct val="20000"/>
              </a:spcBef>
              <a:spcAft>
                <a:spcPts val="600"/>
              </a:spcAft>
              <a:buNone/>
              <a:defRPr/>
            </a:pPr>
            <a:r>
              <a:rPr lang="en-GB" sz="2900" kern="0" dirty="0" smtClean="0">
                <a:latin typeface="Arial" panose="020B0604020202020204" pitchFamily="34" charset="0"/>
                <a:cs typeface="Arial" panose="020B0604020202020204" pitchFamily="34" charset="0"/>
              </a:rPr>
              <a:t>*If </a:t>
            </a:r>
            <a:r>
              <a:rPr lang="en-GB" sz="2900" kern="0" dirty="0">
                <a:latin typeface="Arial" panose="020B0604020202020204" pitchFamily="34" charset="0"/>
                <a:cs typeface="Arial" panose="020B0604020202020204" pitchFamily="34" charset="0"/>
              </a:rPr>
              <a:t>you have any questions regarding your application, questions can be directed to: </a:t>
            </a:r>
            <a:r>
              <a:rPr lang="en-GB" sz="2900" b="1" kern="0" dirty="0">
                <a:latin typeface="Arial" panose="020B0604020202020204" pitchFamily="34" charset="0"/>
                <a:cs typeface="Arial" panose="020B0604020202020204" pitchFamily="34" charset="0"/>
                <a:hlinkClick r:id="rId3"/>
              </a:rPr>
              <a:t>info@mbelenabiz.go.ke</a:t>
            </a:r>
            <a:r>
              <a:rPr lang="en-GB" sz="2900" b="1" kern="0" dirty="0">
                <a:latin typeface="Arial" panose="020B0604020202020204" pitchFamily="34" charset="0"/>
                <a:cs typeface="Arial" panose="020B0604020202020204" pitchFamily="34" charset="0"/>
              </a:rPr>
              <a:t> </a:t>
            </a:r>
            <a:r>
              <a:rPr lang="en-GB" sz="2900" kern="0" dirty="0">
                <a:latin typeface="Arial" panose="020B0604020202020204" pitchFamily="34" charset="0"/>
                <a:cs typeface="Arial" panose="020B0604020202020204" pitchFamily="34" charset="0"/>
              </a:rPr>
              <a:t>or you can </a:t>
            </a:r>
            <a:r>
              <a:rPr lang="en-GB" sz="2900" kern="0" dirty="0" smtClean="0">
                <a:latin typeface="Arial" panose="020B0604020202020204" pitchFamily="34" charset="0"/>
                <a:cs typeface="Arial" panose="020B0604020202020204" pitchFamily="34" charset="0"/>
              </a:rPr>
              <a:t>call: </a:t>
            </a:r>
            <a:r>
              <a:rPr lang="en-GB" sz="2900" kern="0" dirty="0">
                <a:latin typeface="Arial" panose="020B0604020202020204" pitchFamily="34" charset="0"/>
                <a:cs typeface="Arial" panose="020B0604020202020204" pitchFamily="34" charset="0"/>
              </a:rPr>
              <a:t>0709 576 </a:t>
            </a:r>
            <a:r>
              <a:rPr lang="en-GB" sz="2900" kern="0" dirty="0" smtClean="0">
                <a:latin typeface="Arial" panose="020B0604020202020204" pitchFamily="34" charset="0"/>
                <a:cs typeface="Arial" panose="020B0604020202020204" pitchFamily="34" charset="0"/>
              </a:rPr>
              <a:t>464</a:t>
            </a:r>
          </a:p>
          <a:p>
            <a:pPr marL="0" indent="0" eaLnBrk="0" fontAlgn="base" hangingPunct="0">
              <a:lnSpc>
                <a:spcPct val="100000"/>
              </a:lnSpc>
              <a:spcBef>
                <a:spcPct val="20000"/>
              </a:spcBef>
              <a:spcAft>
                <a:spcPts val="600"/>
              </a:spcAft>
              <a:buNone/>
              <a:defRPr/>
            </a:pPr>
            <a:endParaRPr lang="en-GB" sz="2900" kern="0" dirty="0" smtClean="0">
              <a:latin typeface="Arial" panose="020B0604020202020204" pitchFamily="34" charset="0"/>
              <a:cs typeface="Arial" panose="020B0604020202020204" pitchFamily="34" charset="0"/>
            </a:endParaRPr>
          </a:p>
          <a:p>
            <a:pPr marL="0" indent="0" eaLnBrk="0" fontAlgn="base" hangingPunct="0">
              <a:lnSpc>
                <a:spcPct val="100000"/>
              </a:lnSpc>
              <a:spcBef>
                <a:spcPct val="20000"/>
              </a:spcBef>
              <a:spcAft>
                <a:spcPts val="600"/>
              </a:spcAft>
              <a:buNone/>
              <a:defRPr/>
            </a:pPr>
            <a:r>
              <a:rPr lang="en-ZA" sz="2900" b="1" kern="0" dirty="0" smtClean="0">
                <a:latin typeface="Arial" panose="020B0604020202020204" pitchFamily="34" charset="0"/>
                <a:cs typeface="Arial" panose="020B0604020202020204" pitchFamily="34" charset="0"/>
              </a:rPr>
              <a:t>The deadline for submitting applications is 23:59 pm East African Time on </a:t>
            </a:r>
            <a:r>
              <a:rPr lang="en-ZA" sz="2900" b="1" kern="0" dirty="0">
                <a:latin typeface="Arial" panose="020B0604020202020204" pitchFamily="34" charset="0"/>
                <a:cs typeface="Arial" panose="020B0604020202020204" pitchFamily="34" charset="0"/>
              </a:rPr>
              <a:t>2 September 2019 </a:t>
            </a:r>
            <a:r>
              <a:rPr lang="en-ZA" sz="2900" b="1" kern="0" dirty="0" smtClean="0">
                <a:latin typeface="Arial" panose="020B0604020202020204" pitchFamily="34" charset="0"/>
                <a:cs typeface="Arial" panose="020B0604020202020204" pitchFamily="34" charset="0"/>
              </a:rPr>
              <a:t>.</a:t>
            </a:r>
            <a:endParaRPr lang="en-GB" sz="2900" b="1" kern="0" dirty="0">
              <a:latin typeface="Arial" panose="020B0604020202020204" pitchFamily="34" charset="0"/>
              <a:cs typeface="Arial" panose="020B0604020202020204" pitchFamily="34" charset="0"/>
            </a:endParaRPr>
          </a:p>
          <a:p>
            <a:pPr marL="0" indent="0" eaLnBrk="0" fontAlgn="base" hangingPunct="0">
              <a:lnSpc>
                <a:spcPct val="100000"/>
              </a:lnSpc>
              <a:spcBef>
                <a:spcPct val="20000"/>
              </a:spcBef>
              <a:spcAft>
                <a:spcPts val="600"/>
              </a:spcAft>
              <a:buNone/>
              <a:defRPr/>
            </a:pPr>
            <a:endParaRPr lang="en-GB" kern="0" dirty="0">
              <a:solidFill>
                <a:srgbClr val="FF0000"/>
              </a:solidFill>
              <a:latin typeface="Bell MT" panose="02020503060305020303" pitchFamily="18" charset="0"/>
            </a:endParaRPr>
          </a:p>
          <a:p>
            <a:endParaRPr lang="en-GB" dirty="0"/>
          </a:p>
          <a:p>
            <a:endParaRPr lang="en-GB" dirty="0"/>
          </a:p>
        </p:txBody>
      </p:sp>
    </p:spTree>
    <p:extLst>
      <p:ext uri="{BB962C8B-B14F-4D97-AF65-F5344CB8AC3E}">
        <p14:creationId xmlns:p14="http://schemas.microsoft.com/office/powerpoint/2010/main" val="2453606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988" y="0"/>
            <a:ext cx="4897621" cy="1325563"/>
          </a:xfrm>
        </p:spPr>
        <p:txBody>
          <a:bodyPr>
            <a:normAutofit/>
          </a:bodyPr>
          <a:lstStyle/>
          <a:p>
            <a:r>
              <a:rPr lang="en-ZA" sz="3200" dirty="0">
                <a:solidFill>
                  <a:schemeClr val="tx1"/>
                </a:solidFill>
                <a:latin typeface="Arial" panose="020B0604020202020204" pitchFamily="34" charset="0"/>
                <a:cs typeface="Arial" panose="020B0604020202020204" pitchFamily="34" charset="0"/>
              </a:rPr>
              <a:t>Application Portal</a:t>
            </a:r>
            <a:endParaRPr lang="en-GB" sz="3200"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6163243" y="2374159"/>
            <a:ext cx="4249672" cy="3842827"/>
          </a:xfrm>
          <a:prstGeom prst="rect">
            <a:avLst/>
          </a:prstGeom>
        </p:spPr>
      </p:pic>
      <p:pic>
        <p:nvPicPr>
          <p:cNvPr id="3" name="Picture 2"/>
          <p:cNvPicPr>
            <a:picLocks noChangeAspect="1"/>
          </p:cNvPicPr>
          <p:nvPr/>
        </p:nvPicPr>
        <p:blipFill rotWithShape="1">
          <a:blip r:embed="rId4"/>
          <a:srcRect t="1457"/>
          <a:stretch/>
        </p:blipFill>
        <p:spPr>
          <a:xfrm>
            <a:off x="901619" y="2399843"/>
            <a:ext cx="4464654" cy="3817143"/>
          </a:xfrm>
          <a:prstGeom prst="rect">
            <a:avLst/>
          </a:prstGeom>
        </p:spPr>
      </p:pic>
      <p:pic>
        <p:nvPicPr>
          <p:cNvPr id="4" name="Picture 3"/>
          <p:cNvPicPr>
            <a:picLocks noChangeAspect="1"/>
          </p:cNvPicPr>
          <p:nvPr/>
        </p:nvPicPr>
        <p:blipFill>
          <a:blip r:embed="rId5"/>
          <a:stretch>
            <a:fillRect/>
          </a:stretch>
        </p:blipFill>
        <p:spPr>
          <a:xfrm>
            <a:off x="3985878" y="970434"/>
            <a:ext cx="4520167" cy="1295104"/>
          </a:xfrm>
          <a:prstGeom prst="rect">
            <a:avLst/>
          </a:prstGeom>
        </p:spPr>
      </p:pic>
    </p:spTree>
    <p:extLst>
      <p:ext uri="{BB962C8B-B14F-4D97-AF65-F5344CB8AC3E}">
        <p14:creationId xmlns:p14="http://schemas.microsoft.com/office/powerpoint/2010/main" val="89621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3953007E-3694-42B6-AD9B-1313DBD93B31}"/>
              </a:ext>
            </a:extLst>
          </p:cNvPr>
          <p:cNvPicPr>
            <a:picLocks noChangeAspect="1"/>
          </p:cNvPicPr>
          <p:nvPr/>
        </p:nvPicPr>
        <p:blipFill>
          <a:blip r:embed="rId2"/>
          <a:stretch>
            <a:fillRect/>
          </a:stretch>
        </p:blipFill>
        <p:spPr>
          <a:xfrm>
            <a:off x="0" y="6713552"/>
            <a:ext cx="12192000" cy="155147"/>
          </a:xfrm>
          <a:prstGeom prst="rect">
            <a:avLst/>
          </a:prstGeom>
        </p:spPr>
      </p:pic>
      <p:sp>
        <p:nvSpPr>
          <p:cNvPr id="20" name="Rectangle 19">
            <a:extLst>
              <a:ext uri="{FF2B5EF4-FFF2-40B4-BE49-F238E27FC236}">
                <a16:creationId xmlns="" xmlns:a16="http://schemas.microsoft.com/office/drawing/2014/main" id="{00892ACE-7225-4A3B-AE3E-0129CE9498AB}"/>
              </a:ext>
            </a:extLst>
          </p:cNvPr>
          <p:cNvSpPr/>
          <p:nvPr/>
        </p:nvSpPr>
        <p:spPr>
          <a:xfrm>
            <a:off x="318654" y="5261944"/>
            <a:ext cx="11554691" cy="923330"/>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Applications will be reviewed by KPMG and an independent panel of judges who are required to sign confidentiality agreements to ensure the Business Ideas are kept safe and are not shared with any outside parties or with other applicants.</a:t>
            </a:r>
            <a:endParaRPr lang="en-GB"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01" y="1564622"/>
            <a:ext cx="11448244" cy="3558692"/>
          </a:xfrm>
          <a:prstGeom prst="rect">
            <a:avLst/>
          </a:prstGeom>
        </p:spPr>
      </p:pic>
      <p:sp>
        <p:nvSpPr>
          <p:cNvPr id="3" name="Rectangle 2"/>
          <p:cNvSpPr/>
          <p:nvPr/>
        </p:nvSpPr>
        <p:spPr>
          <a:xfrm>
            <a:off x="2721734" y="123172"/>
            <a:ext cx="4183133"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Application Timeline</a:t>
            </a:r>
          </a:p>
        </p:txBody>
      </p:sp>
    </p:spTree>
    <p:extLst>
      <p:ext uri="{BB962C8B-B14F-4D97-AF65-F5344CB8AC3E}">
        <p14:creationId xmlns:p14="http://schemas.microsoft.com/office/powerpoint/2010/main" val="3355280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569" y="-95196"/>
            <a:ext cx="10515600" cy="1325563"/>
          </a:xfrm>
        </p:spPr>
        <p:txBody>
          <a:bodyPr>
            <a:normAutofit/>
          </a:bodyPr>
          <a:lstStyle/>
          <a:p>
            <a:r>
              <a:rPr lang="en-ZA" sz="3200" dirty="0" smtClean="0">
                <a:solidFill>
                  <a:schemeClr val="tx1"/>
                </a:solidFill>
                <a:latin typeface="Arial" panose="020B0604020202020204" pitchFamily="34" charset="0"/>
                <a:cs typeface="Arial" panose="020B0604020202020204" pitchFamily="34" charset="0"/>
              </a:rPr>
              <a:t>Frequently Asked Questions</a:t>
            </a:r>
            <a:endParaRPr lang="en-GB"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1570" y="1382536"/>
            <a:ext cx="10609217" cy="4422840"/>
          </a:xfrm>
        </p:spPr>
        <p:txBody>
          <a:bodyPr>
            <a:normAutofit/>
          </a:bodyPr>
          <a:lstStyle/>
          <a:p>
            <a:pPr marL="514350" indent="-514350">
              <a:buFont typeface="+mj-lt"/>
              <a:buAutoNum type="arabicPeriod"/>
            </a:pPr>
            <a:r>
              <a:rPr lang="en-ZA" sz="1900" dirty="0">
                <a:latin typeface="Arial" panose="020B0604020202020204" pitchFamily="34" charset="0"/>
                <a:cs typeface="Arial" panose="020B0604020202020204" pitchFamily="34" charset="0"/>
              </a:rPr>
              <a:t>Can </a:t>
            </a:r>
            <a:r>
              <a:rPr lang="en-ZA" sz="1900" dirty="0" smtClean="0">
                <a:latin typeface="Arial" panose="020B0604020202020204" pitchFamily="34" charset="0"/>
                <a:cs typeface="Arial" panose="020B0604020202020204" pitchFamily="34" charset="0"/>
              </a:rPr>
              <a:t>I </a:t>
            </a:r>
            <a:r>
              <a:rPr lang="en-ZA" sz="1900" dirty="0">
                <a:latin typeface="Arial" panose="020B0604020202020204" pitchFamily="34" charset="0"/>
                <a:cs typeface="Arial" panose="020B0604020202020204" pitchFamily="34" charset="0"/>
              </a:rPr>
              <a:t>apply </a:t>
            </a:r>
            <a:r>
              <a:rPr lang="en-ZA" sz="1900" dirty="0" smtClean="0">
                <a:latin typeface="Arial" panose="020B0604020202020204" pitchFamily="34" charset="0"/>
                <a:cs typeface="Arial" panose="020B0604020202020204" pitchFamily="34" charset="0"/>
              </a:rPr>
              <a:t>for </a:t>
            </a:r>
            <a:r>
              <a:rPr lang="en-ZA" sz="1900" dirty="0" err="1" smtClean="0">
                <a:latin typeface="Arial" panose="020B0604020202020204" pitchFamily="34" charset="0"/>
                <a:cs typeface="Arial" panose="020B0604020202020204" pitchFamily="34" charset="0"/>
              </a:rPr>
              <a:t>MbeleNaBiz</a:t>
            </a:r>
            <a:r>
              <a:rPr lang="en-ZA" sz="1900" dirty="0" smtClean="0">
                <a:latin typeface="Arial" panose="020B0604020202020204" pitchFamily="34" charset="0"/>
                <a:cs typeface="Arial" panose="020B0604020202020204" pitchFamily="34" charset="0"/>
              </a:rPr>
              <a:t> Competition as </a:t>
            </a:r>
            <a:r>
              <a:rPr lang="en-ZA" sz="1900" dirty="0">
                <a:latin typeface="Arial" panose="020B0604020202020204" pitchFamily="34" charset="0"/>
                <a:cs typeface="Arial" panose="020B0604020202020204" pitchFamily="34" charset="0"/>
              </a:rPr>
              <a:t>an individual or as a group?</a:t>
            </a:r>
            <a:endParaRPr lang="en-GB" sz="1900" dirty="0">
              <a:latin typeface="Arial" panose="020B0604020202020204" pitchFamily="34" charset="0"/>
              <a:cs typeface="Arial" panose="020B0604020202020204" pitchFamily="34" charset="0"/>
            </a:endParaRPr>
          </a:p>
          <a:p>
            <a:pPr marL="514350" indent="-514350">
              <a:buFont typeface="+mj-lt"/>
              <a:buAutoNum type="arabicPeriod"/>
            </a:pPr>
            <a:r>
              <a:rPr lang="en-ZA" sz="1900" dirty="0">
                <a:latin typeface="Arial" panose="020B0604020202020204" pitchFamily="34" charset="0"/>
                <a:cs typeface="Arial" panose="020B0604020202020204" pitchFamily="34" charset="0"/>
              </a:rPr>
              <a:t>Can I apply </a:t>
            </a:r>
            <a:r>
              <a:rPr lang="en-ZA" sz="1900" dirty="0" smtClean="0">
                <a:latin typeface="Arial" panose="020B0604020202020204" pitchFamily="34" charset="0"/>
                <a:cs typeface="Arial" panose="020B0604020202020204" pitchFamily="34" charset="0"/>
              </a:rPr>
              <a:t>for the competition if </a:t>
            </a:r>
            <a:r>
              <a:rPr lang="en-ZA" sz="1900" dirty="0">
                <a:latin typeface="Arial" panose="020B0604020202020204" pitchFamily="34" charset="0"/>
                <a:cs typeface="Arial" panose="020B0604020202020204" pitchFamily="34" charset="0"/>
              </a:rPr>
              <a:t>I </a:t>
            </a:r>
            <a:r>
              <a:rPr lang="en-ZA" sz="1900" dirty="0" smtClean="0">
                <a:latin typeface="Arial" panose="020B0604020202020204" pitchFamily="34" charset="0"/>
                <a:cs typeface="Arial" panose="020B0604020202020204" pitchFamily="34" charset="0"/>
              </a:rPr>
              <a:t>only have a new innovative </a:t>
            </a:r>
            <a:r>
              <a:rPr lang="en-ZA" sz="1900" dirty="0">
                <a:latin typeface="Arial" panose="020B0604020202020204" pitchFamily="34" charset="0"/>
                <a:cs typeface="Arial" panose="020B0604020202020204" pitchFamily="34" charset="0"/>
              </a:rPr>
              <a:t>business </a:t>
            </a:r>
            <a:r>
              <a:rPr lang="en-ZA" sz="1900" dirty="0" smtClean="0">
                <a:latin typeface="Arial" panose="020B0604020202020204" pitchFamily="34" charset="0"/>
                <a:cs typeface="Arial" panose="020B0604020202020204" pitchFamily="34" charset="0"/>
              </a:rPr>
              <a:t>idea that is not operational?</a:t>
            </a:r>
            <a:r>
              <a:rPr lang="en-GB" sz="1900" dirty="0" smtClean="0">
                <a:latin typeface="Arial" panose="020B0604020202020204" pitchFamily="34" charset="0"/>
                <a:cs typeface="Arial" panose="020B0604020202020204" pitchFamily="34" charset="0"/>
              </a:rPr>
              <a:t> </a:t>
            </a:r>
          </a:p>
          <a:p>
            <a:pPr marL="514350" indent="-514350">
              <a:buFont typeface="+mj-lt"/>
              <a:buAutoNum type="arabicPeriod"/>
            </a:pPr>
            <a:r>
              <a:rPr lang="en-ZA" sz="1900" dirty="0" smtClean="0">
                <a:latin typeface="Arial" panose="020B0604020202020204" pitchFamily="34" charset="0"/>
                <a:cs typeface="Arial" panose="020B0604020202020204" pitchFamily="34" charset="0"/>
              </a:rPr>
              <a:t>How </a:t>
            </a:r>
            <a:r>
              <a:rPr lang="en-ZA" sz="1900" dirty="0">
                <a:latin typeface="Arial" panose="020B0604020202020204" pitchFamily="34" charset="0"/>
                <a:cs typeface="Arial" panose="020B0604020202020204" pitchFamily="34" charset="0"/>
              </a:rPr>
              <a:t>many applications can one </a:t>
            </a:r>
            <a:r>
              <a:rPr lang="en-ZA" sz="1900" dirty="0" smtClean="0">
                <a:latin typeface="Arial" panose="020B0604020202020204" pitchFamily="34" charset="0"/>
                <a:cs typeface="Arial" panose="020B0604020202020204" pitchFamily="34" charset="0"/>
              </a:rPr>
              <a:t>individual submit?</a:t>
            </a:r>
          </a:p>
          <a:p>
            <a:pPr marL="514350" lvl="0" indent="-514350">
              <a:buFont typeface="+mj-lt"/>
              <a:buAutoNum type="arabicPeriod"/>
            </a:pPr>
            <a:r>
              <a:rPr lang="en-GB" sz="1900" dirty="0">
                <a:latin typeface="Arial" panose="020B0604020202020204" pitchFamily="34" charset="0"/>
                <a:cs typeface="Arial" panose="020B0604020202020204" pitchFamily="34" charset="0"/>
              </a:rPr>
              <a:t>I</a:t>
            </a:r>
            <a:r>
              <a:rPr lang="en-GB" sz="1900" dirty="0" smtClean="0">
                <a:latin typeface="Arial" panose="020B0604020202020204" pitchFamily="34" charset="0"/>
                <a:cs typeface="Arial" panose="020B0604020202020204" pitchFamily="34" charset="0"/>
              </a:rPr>
              <a:t>s </a:t>
            </a:r>
            <a:r>
              <a:rPr lang="en-GB" sz="1900" dirty="0">
                <a:latin typeface="Arial" panose="020B0604020202020204" pitchFamily="34" charset="0"/>
                <a:cs typeface="Arial" panose="020B0604020202020204" pitchFamily="34" charset="0"/>
              </a:rPr>
              <a:t>it a must for the budget of the project to be within </a:t>
            </a:r>
            <a:r>
              <a:rPr lang="en-GB" sz="1900" dirty="0" err="1" smtClean="0">
                <a:latin typeface="Arial" panose="020B0604020202020204" pitchFamily="34" charset="0"/>
                <a:cs typeface="Arial" panose="020B0604020202020204" pitchFamily="34" charset="0"/>
              </a:rPr>
              <a:t>Kshs</a:t>
            </a:r>
            <a:r>
              <a:rPr lang="en-GB" sz="1900" dirty="0" smtClean="0">
                <a:latin typeface="Arial" panose="020B0604020202020204" pitchFamily="34" charset="0"/>
                <a:cs typeface="Arial" panose="020B0604020202020204" pitchFamily="34" charset="0"/>
              </a:rPr>
              <a:t>. </a:t>
            </a:r>
            <a:r>
              <a:rPr lang="en-GB" sz="1900" dirty="0">
                <a:latin typeface="Arial" panose="020B0604020202020204" pitchFamily="34" charset="0"/>
                <a:cs typeface="Arial" panose="020B0604020202020204" pitchFamily="34" charset="0"/>
              </a:rPr>
              <a:t>900,000 to </a:t>
            </a:r>
            <a:r>
              <a:rPr lang="en-GB" sz="1900" dirty="0" err="1" smtClean="0">
                <a:latin typeface="Arial" panose="020B0604020202020204" pitchFamily="34" charset="0"/>
                <a:cs typeface="Arial" panose="020B0604020202020204" pitchFamily="34" charset="0"/>
              </a:rPr>
              <a:t>Kshs</a:t>
            </a:r>
            <a:r>
              <a:rPr lang="en-GB" sz="1900" dirty="0" smtClean="0">
                <a:latin typeface="Arial" panose="020B0604020202020204" pitchFamily="34" charset="0"/>
                <a:cs typeface="Arial" panose="020B0604020202020204" pitchFamily="34" charset="0"/>
              </a:rPr>
              <a:t>. 3,600,000?</a:t>
            </a:r>
          </a:p>
          <a:p>
            <a:pPr marL="514350" lvl="0" indent="-514350">
              <a:buFont typeface="+mj-lt"/>
              <a:buAutoNum type="arabicPeriod"/>
            </a:pPr>
            <a:r>
              <a:rPr lang="en-ZA" sz="1900" dirty="0" smtClean="0">
                <a:latin typeface="Arial" panose="020B0604020202020204" pitchFamily="34" charset="0"/>
                <a:cs typeface="Arial" panose="020B0604020202020204" pitchFamily="34" charset="0"/>
              </a:rPr>
              <a:t>Is the amount awarded a grant or loan?</a:t>
            </a:r>
          </a:p>
          <a:p>
            <a:pPr marL="514350" indent="-514350">
              <a:buFont typeface="+mj-lt"/>
              <a:buAutoNum type="arabicPeriod"/>
            </a:pPr>
            <a:r>
              <a:rPr lang="en-ZA" sz="1900" dirty="0" smtClean="0">
                <a:latin typeface="Arial" panose="020B0604020202020204" pitchFamily="34" charset="0"/>
                <a:cs typeface="Arial" panose="020B0604020202020204" pitchFamily="34" charset="0"/>
              </a:rPr>
              <a:t>How do I qualify to submit this application in this competition</a:t>
            </a:r>
            <a:r>
              <a:rPr lang="en-GB" sz="1900" dirty="0" smtClean="0">
                <a:latin typeface="Arial" panose="020B0604020202020204" pitchFamily="34" charset="0"/>
                <a:cs typeface="Arial" panose="020B0604020202020204" pitchFamily="34" charset="0"/>
              </a:rPr>
              <a:t>?</a:t>
            </a:r>
            <a:endParaRPr lang="en-GB" sz="1900" dirty="0">
              <a:latin typeface="Arial" panose="020B0604020202020204" pitchFamily="34" charset="0"/>
              <a:cs typeface="Arial" panose="020B0604020202020204" pitchFamily="34" charset="0"/>
            </a:endParaRPr>
          </a:p>
          <a:p>
            <a:pPr marL="514350" indent="-514350">
              <a:buFont typeface="+mj-lt"/>
              <a:buAutoNum type="arabicPeriod"/>
            </a:pPr>
            <a:r>
              <a:rPr lang="en-ZA" sz="1900" dirty="0" smtClean="0">
                <a:latin typeface="Arial" panose="020B0604020202020204" pitchFamily="34" charset="0"/>
                <a:cs typeface="Arial" panose="020B0604020202020204" pitchFamily="34" charset="0"/>
              </a:rPr>
              <a:t>How do I submit the application once I complete all the sections?</a:t>
            </a:r>
            <a:endParaRPr lang="en-GB" sz="1900" dirty="0">
              <a:latin typeface="Arial" panose="020B0604020202020204" pitchFamily="34" charset="0"/>
              <a:cs typeface="Arial" panose="020B0604020202020204" pitchFamily="34" charset="0"/>
            </a:endParaRPr>
          </a:p>
          <a:p>
            <a:pPr marL="514350" indent="-514350">
              <a:buFont typeface="+mj-lt"/>
              <a:buAutoNum type="arabicPeriod"/>
            </a:pPr>
            <a:r>
              <a:rPr lang="en-ZA" sz="1900" dirty="0" smtClean="0">
                <a:latin typeface="Arial" panose="020B0604020202020204" pitchFamily="34" charset="0"/>
                <a:cs typeface="Arial" panose="020B0604020202020204" pitchFamily="34" charset="0"/>
              </a:rPr>
              <a:t>When will I receive feedback after submitting my application?</a:t>
            </a:r>
            <a:endParaRPr lang="en-GB" sz="1900" dirty="0">
              <a:latin typeface="Arial" panose="020B0604020202020204" pitchFamily="34" charset="0"/>
              <a:cs typeface="Arial" panose="020B0604020202020204" pitchFamily="34" charset="0"/>
            </a:endParaRPr>
          </a:p>
          <a:p>
            <a:pPr marL="514350" indent="-514350">
              <a:buFont typeface="+mj-lt"/>
              <a:buAutoNum type="arabicPeriod"/>
            </a:pPr>
            <a:r>
              <a:rPr lang="en-ZA" sz="1900" dirty="0" smtClean="0">
                <a:latin typeface="Arial" panose="020B0604020202020204" pitchFamily="34" charset="0"/>
                <a:cs typeface="Arial" panose="020B0604020202020204" pitchFamily="34" charset="0"/>
              </a:rPr>
              <a:t>How </a:t>
            </a:r>
            <a:r>
              <a:rPr lang="en-ZA" sz="1900" dirty="0">
                <a:latin typeface="Arial" panose="020B0604020202020204" pitchFamily="34" charset="0"/>
                <a:cs typeface="Arial" panose="020B0604020202020204" pitchFamily="34" charset="0"/>
              </a:rPr>
              <a:t>will </a:t>
            </a:r>
            <a:r>
              <a:rPr lang="en-ZA" sz="1900" dirty="0" smtClean="0">
                <a:latin typeface="Arial" panose="020B0604020202020204" pitchFamily="34" charset="0"/>
                <a:cs typeface="Arial" panose="020B0604020202020204" pitchFamily="34" charset="0"/>
              </a:rPr>
              <a:t>you ensure that my innovative </a:t>
            </a:r>
            <a:r>
              <a:rPr lang="en-ZA" sz="1900" dirty="0">
                <a:latin typeface="Arial" panose="020B0604020202020204" pitchFamily="34" charset="0"/>
                <a:cs typeface="Arial" panose="020B0604020202020204" pitchFamily="34" charset="0"/>
              </a:rPr>
              <a:t>business idea </a:t>
            </a:r>
            <a:r>
              <a:rPr lang="en-ZA" sz="1900" dirty="0" smtClean="0">
                <a:latin typeface="Arial" panose="020B0604020202020204" pitchFamily="34" charset="0"/>
                <a:cs typeface="Arial" panose="020B0604020202020204" pitchFamily="34" charset="0"/>
              </a:rPr>
              <a:t>is </a:t>
            </a:r>
            <a:r>
              <a:rPr lang="en-ZA" sz="1900" dirty="0">
                <a:latin typeface="Arial" panose="020B0604020202020204" pitchFamily="34" charset="0"/>
                <a:cs typeface="Arial" panose="020B0604020202020204" pitchFamily="34" charset="0"/>
              </a:rPr>
              <a:t>kept confidential?</a:t>
            </a:r>
            <a:endParaRPr lang="en-GB" sz="1900" dirty="0">
              <a:latin typeface="Arial" panose="020B0604020202020204" pitchFamily="34" charset="0"/>
              <a:cs typeface="Arial" panose="020B0604020202020204" pitchFamily="34" charset="0"/>
            </a:endParaRPr>
          </a:p>
          <a:p>
            <a:pPr marL="514350" indent="-514350">
              <a:buFont typeface="+mj-lt"/>
              <a:buAutoNum type="arabicPeriod"/>
            </a:pPr>
            <a:r>
              <a:rPr lang="en-ZA" sz="1900" dirty="0" smtClean="0">
                <a:latin typeface="Arial" panose="020B0604020202020204" pitchFamily="34" charset="0"/>
                <a:cs typeface="Arial" panose="020B0604020202020204" pitchFamily="34" charset="0"/>
              </a:rPr>
              <a:t>Can I </a:t>
            </a:r>
            <a:r>
              <a:rPr lang="en-ZA" sz="1900" dirty="0">
                <a:latin typeface="Arial" panose="020B0604020202020204" pitchFamily="34" charset="0"/>
                <a:cs typeface="Arial" panose="020B0604020202020204" pitchFamily="34" charset="0"/>
              </a:rPr>
              <a:t>still apply </a:t>
            </a:r>
            <a:r>
              <a:rPr lang="en-ZA" sz="1900" dirty="0" smtClean="0">
                <a:latin typeface="Arial" panose="020B0604020202020204" pitchFamily="34" charset="0"/>
                <a:cs typeface="Arial" panose="020B0604020202020204" pitchFamily="34" charset="0"/>
              </a:rPr>
              <a:t>for </a:t>
            </a:r>
            <a:r>
              <a:rPr lang="en-ZA" sz="1900" dirty="0" err="1" smtClean="0">
                <a:latin typeface="Arial" panose="020B0604020202020204" pitchFamily="34" charset="0"/>
                <a:cs typeface="Arial" panose="020B0604020202020204" pitchFamily="34" charset="0"/>
              </a:rPr>
              <a:t>MbeleNaBiz</a:t>
            </a:r>
            <a:r>
              <a:rPr lang="en-ZA" sz="1900" dirty="0" smtClean="0">
                <a:latin typeface="Arial" panose="020B0604020202020204" pitchFamily="34" charset="0"/>
                <a:cs typeface="Arial" panose="020B0604020202020204" pitchFamily="34" charset="0"/>
              </a:rPr>
              <a:t> if I was a KYEOP beneficiary?</a:t>
            </a:r>
            <a:endParaRPr lang="en-GB" sz="19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628274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726</Words>
  <Application>Microsoft Office PowerPoint</Application>
  <PresentationFormat>Widescreen</PresentationFormat>
  <Paragraphs>84</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Bell MT</vt:lpstr>
      <vt:lpstr>Calibri</vt:lpstr>
      <vt:lpstr>Calibri Light</vt:lpstr>
      <vt:lpstr>Times New Roman</vt:lpstr>
      <vt:lpstr>Wingdings</vt:lpstr>
      <vt:lpstr>Office Theme</vt:lpstr>
      <vt:lpstr>Information Session  Presentation</vt:lpstr>
      <vt:lpstr>Overview</vt:lpstr>
      <vt:lpstr>What is MbeleNaBiz looking for?</vt:lpstr>
      <vt:lpstr>PowerPoint Presentation</vt:lpstr>
      <vt:lpstr>PowerPoint Presentation</vt:lpstr>
      <vt:lpstr>Online Application Process- Step by Step</vt:lpstr>
      <vt:lpstr>Application Portal</vt:lpstr>
      <vt:lpstr>PowerPoint Presentation</vt:lpstr>
      <vt:lpstr>Frequently Asked Questions</vt:lpstr>
      <vt:lpstr>PowerPoint Presentation</vt:lpstr>
      <vt:lpstr>QUESTIONS?</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Azavedo, Colin</dc:creator>
  <cp:lastModifiedBy>Oduor, Grace</cp:lastModifiedBy>
  <cp:revision>92</cp:revision>
  <dcterms:created xsi:type="dcterms:W3CDTF">2019-06-10T07:39:09Z</dcterms:created>
  <dcterms:modified xsi:type="dcterms:W3CDTF">2019-08-19T07:39:37Z</dcterms:modified>
</cp:coreProperties>
</file>